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394" r:id="rId2"/>
    <p:sldId id="262" r:id="rId3"/>
    <p:sldId id="393" r:id="rId4"/>
    <p:sldId id="359" r:id="rId5"/>
    <p:sldId id="328" r:id="rId6"/>
    <p:sldId id="377" r:id="rId7"/>
    <p:sldId id="275" r:id="rId8"/>
    <p:sldId id="389" r:id="rId9"/>
    <p:sldId id="390" r:id="rId10"/>
    <p:sldId id="341" r:id="rId11"/>
    <p:sldId id="396" r:id="rId12"/>
    <p:sldId id="397" r:id="rId13"/>
    <p:sldId id="385" r:id="rId14"/>
    <p:sldId id="386" r:id="rId15"/>
    <p:sldId id="398" r:id="rId16"/>
    <p:sldId id="348" r:id="rId17"/>
    <p:sldId id="337" r:id="rId18"/>
    <p:sldId id="338" r:id="rId19"/>
    <p:sldId id="339" r:id="rId20"/>
    <p:sldId id="349" r:id="rId21"/>
    <p:sldId id="316" r:id="rId22"/>
    <p:sldId id="315" r:id="rId23"/>
    <p:sldId id="318" r:id="rId24"/>
    <p:sldId id="292" r:id="rId25"/>
    <p:sldId id="333" r:id="rId26"/>
    <p:sldId id="401" r:id="rId27"/>
    <p:sldId id="402" r:id="rId28"/>
    <p:sldId id="319" r:id="rId29"/>
    <p:sldId id="399" r:id="rId30"/>
    <p:sldId id="400" r:id="rId31"/>
    <p:sldId id="320" r:id="rId32"/>
    <p:sldId id="347" r:id="rId33"/>
    <p:sldId id="343" r:id="rId34"/>
    <p:sldId id="345" r:id="rId35"/>
    <p:sldId id="346" r:id="rId36"/>
    <p:sldId id="350" r:id="rId37"/>
    <p:sldId id="342" r:id="rId38"/>
    <p:sldId id="403" r:id="rId39"/>
    <p:sldId id="322" r:id="rId40"/>
    <p:sldId id="404" r:id="rId41"/>
    <p:sldId id="411" r:id="rId42"/>
    <p:sldId id="408" r:id="rId43"/>
    <p:sldId id="352" r:id="rId44"/>
    <p:sldId id="409" r:id="rId45"/>
    <p:sldId id="410" r:id="rId46"/>
    <p:sldId id="293" r:id="rId47"/>
    <p:sldId id="277" r:id="rId48"/>
    <p:sldId id="323" r:id="rId49"/>
    <p:sldId id="351" r:id="rId50"/>
    <p:sldId id="300" r:id="rId51"/>
    <p:sldId id="326" r:id="rId52"/>
    <p:sldId id="327" r:id="rId53"/>
    <p:sldId id="395" r:id="rId54"/>
    <p:sldId id="329" r:id="rId55"/>
    <p:sldId id="330" r:id="rId56"/>
    <p:sldId id="331" r:id="rId57"/>
    <p:sldId id="286" r:id="rId58"/>
    <p:sldId id="290" r:id="rId59"/>
    <p:sldId id="284" r:id="rId60"/>
    <p:sldId id="285" r:id="rId61"/>
    <p:sldId id="332" r:id="rId62"/>
    <p:sldId id="340" r:id="rId63"/>
    <p:sldId id="294" r:id="rId64"/>
    <p:sldId id="295" r:id="rId65"/>
    <p:sldId id="296" r:id="rId66"/>
    <p:sldId id="297" r:id="rId67"/>
    <p:sldId id="324" r:id="rId68"/>
    <p:sldId id="325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279" autoAdjust="0"/>
  </p:normalViewPr>
  <p:slideViewPr>
    <p:cSldViewPr snapToGrid="0" snapToObjects="1">
      <p:cViewPr>
        <p:scale>
          <a:sx n="110" d="100"/>
          <a:sy n="110" d="100"/>
        </p:scale>
        <p:origin x="1016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9BEDE3-7F38-457D-A13C-260908B9ECA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E52D9-4D54-4B4B-B0A9-BFBC63714F8F}">
      <dgm:prSet/>
      <dgm:spPr/>
      <dgm:t>
        <a:bodyPr/>
        <a:lstStyle/>
        <a:p>
          <a:r>
            <a:rPr lang="en-US"/>
            <a:t>p</a:t>
          </a:r>
          <a:r>
            <a:rPr lang="en-US" baseline="30000"/>
            <a:t>2</a:t>
          </a:r>
          <a:r>
            <a:rPr lang="en-US"/>
            <a:t> + 2pq + q</a:t>
          </a:r>
          <a:r>
            <a:rPr lang="en-US" baseline="30000"/>
            <a:t>2</a:t>
          </a:r>
          <a:r>
            <a:rPr lang="en-US"/>
            <a:t> = 1</a:t>
          </a:r>
        </a:p>
      </dgm:t>
    </dgm:pt>
    <dgm:pt modelId="{1824961E-1B7C-4E07-B54D-19BE7CA223C1}" type="parTrans" cxnId="{B4887A63-5C96-46E8-8615-607CDC8B03FB}">
      <dgm:prSet/>
      <dgm:spPr/>
      <dgm:t>
        <a:bodyPr/>
        <a:lstStyle/>
        <a:p>
          <a:endParaRPr lang="en-US"/>
        </a:p>
      </dgm:t>
    </dgm:pt>
    <dgm:pt modelId="{8D6A4A15-5814-42CC-9DFC-BAB356C1394A}" type="sibTrans" cxnId="{B4887A63-5C96-46E8-8615-607CDC8B03FB}">
      <dgm:prSet/>
      <dgm:spPr/>
      <dgm:t>
        <a:bodyPr/>
        <a:lstStyle/>
        <a:p>
          <a:endParaRPr lang="en-US"/>
        </a:p>
      </dgm:t>
    </dgm:pt>
    <dgm:pt modelId="{D8446E4B-CF0C-40D8-9013-ED3B49A47713}">
      <dgm:prSet/>
      <dgm:spPr/>
      <dgm:t>
        <a:bodyPr/>
        <a:lstStyle/>
        <a:p>
          <a:r>
            <a:rPr lang="en-US"/>
            <a:t>p and q are allele frequencies, so p + q = 1</a:t>
          </a:r>
        </a:p>
      </dgm:t>
    </dgm:pt>
    <dgm:pt modelId="{3E3F2C67-3BDC-490E-8C46-6C4B4D0F89D5}" type="parTrans" cxnId="{4085FE9D-BCBF-427E-9043-12787892315F}">
      <dgm:prSet/>
      <dgm:spPr/>
      <dgm:t>
        <a:bodyPr/>
        <a:lstStyle/>
        <a:p>
          <a:endParaRPr lang="en-US"/>
        </a:p>
      </dgm:t>
    </dgm:pt>
    <dgm:pt modelId="{E02B18B6-FC46-43FD-8AC2-27C43390060A}" type="sibTrans" cxnId="{4085FE9D-BCBF-427E-9043-12787892315F}">
      <dgm:prSet/>
      <dgm:spPr/>
      <dgm:t>
        <a:bodyPr/>
        <a:lstStyle/>
        <a:p>
          <a:endParaRPr lang="en-US"/>
        </a:p>
      </dgm:t>
    </dgm:pt>
    <dgm:pt modelId="{9E1DB1A7-F68C-434B-89E5-D55DE53DCBE1}">
      <dgm:prSet/>
      <dgm:spPr/>
      <dgm:t>
        <a:bodyPr/>
        <a:lstStyle/>
        <a:p>
          <a:r>
            <a:rPr lang="en-US"/>
            <a:t>p</a:t>
          </a:r>
          <a:r>
            <a:rPr lang="en-US" baseline="30000"/>
            <a:t>2</a:t>
          </a:r>
          <a:r>
            <a:rPr lang="en-US"/>
            <a:t>, q</a:t>
          </a:r>
          <a:r>
            <a:rPr lang="en-US" baseline="30000"/>
            <a:t>2</a:t>
          </a:r>
          <a:r>
            <a:rPr lang="en-US"/>
            <a:t>, and 2pq are genotype frequencies</a:t>
          </a:r>
        </a:p>
      </dgm:t>
    </dgm:pt>
    <dgm:pt modelId="{6446F8D6-53A0-45FB-865F-B531CD826AFE}" type="parTrans" cxnId="{B371AD1E-3E3C-4F00-8EF9-07DFFC3B2CA1}">
      <dgm:prSet/>
      <dgm:spPr/>
      <dgm:t>
        <a:bodyPr/>
        <a:lstStyle/>
        <a:p>
          <a:endParaRPr lang="en-US"/>
        </a:p>
      </dgm:t>
    </dgm:pt>
    <dgm:pt modelId="{C5B57B75-EB1F-4AB4-8B36-8FAE66F7C3C5}" type="sibTrans" cxnId="{B371AD1E-3E3C-4F00-8EF9-07DFFC3B2CA1}">
      <dgm:prSet/>
      <dgm:spPr/>
      <dgm:t>
        <a:bodyPr/>
        <a:lstStyle/>
        <a:p>
          <a:endParaRPr lang="en-US"/>
        </a:p>
      </dgm:t>
    </dgm:pt>
    <dgm:pt modelId="{21631335-F8D4-4DC5-A4D0-C2272FE75250}">
      <dgm:prSet/>
      <dgm:spPr/>
      <dgm:t>
        <a:bodyPr/>
        <a:lstStyle/>
        <a:p>
          <a:r>
            <a:rPr lang="en-US"/>
            <a:t>Questions:</a:t>
          </a:r>
        </a:p>
      </dgm:t>
    </dgm:pt>
    <dgm:pt modelId="{F03BABF2-ACCB-44DF-97E6-BE86B4232E76}" type="parTrans" cxnId="{AF7BB858-D9DC-4335-90A9-3A9F67FDCDEB}">
      <dgm:prSet/>
      <dgm:spPr/>
      <dgm:t>
        <a:bodyPr/>
        <a:lstStyle/>
        <a:p>
          <a:endParaRPr lang="en-US"/>
        </a:p>
      </dgm:t>
    </dgm:pt>
    <dgm:pt modelId="{545A7AD8-8643-418E-B427-8420DF150FDC}" type="sibTrans" cxnId="{AF7BB858-D9DC-4335-90A9-3A9F67FDCDEB}">
      <dgm:prSet/>
      <dgm:spPr/>
      <dgm:t>
        <a:bodyPr/>
        <a:lstStyle/>
        <a:p>
          <a:endParaRPr lang="en-US"/>
        </a:p>
      </dgm:t>
    </dgm:pt>
    <dgm:pt modelId="{4EB7B1CE-B9C3-4867-B942-4B4A37331CD8}">
      <dgm:prSet/>
      <dgm:spPr/>
      <dgm:t>
        <a:bodyPr/>
        <a:lstStyle/>
        <a:p>
          <a:r>
            <a:rPr lang="en-US"/>
            <a:t>If the frequency of allele q is 0.6 what is p?</a:t>
          </a:r>
        </a:p>
      </dgm:t>
    </dgm:pt>
    <dgm:pt modelId="{43BD8CDD-C43A-4DB5-AC21-1D2087A24998}" type="parTrans" cxnId="{92AEE2F6-0715-4CA1-9C06-AED65C2B19F1}">
      <dgm:prSet/>
      <dgm:spPr/>
      <dgm:t>
        <a:bodyPr/>
        <a:lstStyle/>
        <a:p>
          <a:endParaRPr lang="en-US"/>
        </a:p>
      </dgm:t>
    </dgm:pt>
    <dgm:pt modelId="{A4212711-9796-4BEE-8670-DE2C7DD1E457}" type="sibTrans" cxnId="{92AEE2F6-0715-4CA1-9C06-AED65C2B19F1}">
      <dgm:prSet/>
      <dgm:spPr/>
      <dgm:t>
        <a:bodyPr/>
        <a:lstStyle/>
        <a:p>
          <a:endParaRPr lang="en-US"/>
        </a:p>
      </dgm:t>
    </dgm:pt>
    <dgm:pt modelId="{6B9AF12F-0FCC-4DAE-9CF0-C5963991AAC5}">
      <dgm:prSet/>
      <dgm:spPr/>
      <dgm:t>
        <a:bodyPr/>
        <a:lstStyle/>
        <a:p>
          <a:r>
            <a:rPr lang="en-US" dirty="0"/>
            <a:t>Then what is the frequency of heterozygotes ?</a:t>
          </a:r>
        </a:p>
      </dgm:t>
    </dgm:pt>
    <dgm:pt modelId="{9C5AFFF9-08B1-4B28-8C9E-E6C5300783A3}" type="parTrans" cxnId="{10C9748E-4D80-4D2B-9FCD-5763375906CE}">
      <dgm:prSet/>
      <dgm:spPr/>
      <dgm:t>
        <a:bodyPr/>
        <a:lstStyle/>
        <a:p>
          <a:endParaRPr lang="en-US"/>
        </a:p>
      </dgm:t>
    </dgm:pt>
    <dgm:pt modelId="{D89FFB89-ABEA-4E7A-95C9-BDC9E0CE29D3}" type="sibTrans" cxnId="{10C9748E-4D80-4D2B-9FCD-5763375906CE}">
      <dgm:prSet/>
      <dgm:spPr/>
      <dgm:t>
        <a:bodyPr/>
        <a:lstStyle/>
        <a:p>
          <a:endParaRPr lang="en-US"/>
        </a:p>
      </dgm:t>
    </dgm:pt>
    <dgm:pt modelId="{B7BDF892-4075-3341-9BC5-14373DD03B6A}" type="pres">
      <dgm:prSet presAssocID="{AF9BEDE3-7F38-457D-A13C-260908B9ECA2}" presName="linear" presStyleCnt="0">
        <dgm:presLayoutVars>
          <dgm:dir/>
          <dgm:animLvl val="lvl"/>
          <dgm:resizeHandles val="exact"/>
        </dgm:presLayoutVars>
      </dgm:prSet>
      <dgm:spPr/>
    </dgm:pt>
    <dgm:pt modelId="{7D61A7FB-61D8-0C45-BB6A-0D972FA3D275}" type="pres">
      <dgm:prSet presAssocID="{A04E52D9-4D54-4B4B-B0A9-BFBC63714F8F}" presName="parentLin" presStyleCnt="0"/>
      <dgm:spPr/>
    </dgm:pt>
    <dgm:pt modelId="{E73A8D9E-01D7-8641-AC17-6FFC465D166B}" type="pres">
      <dgm:prSet presAssocID="{A04E52D9-4D54-4B4B-B0A9-BFBC63714F8F}" presName="parentLeftMargin" presStyleLbl="node1" presStyleIdx="0" presStyleCnt="4"/>
      <dgm:spPr/>
    </dgm:pt>
    <dgm:pt modelId="{CDF1FB68-490F-5F46-B524-C26CCA7E3C16}" type="pres">
      <dgm:prSet presAssocID="{A04E52D9-4D54-4B4B-B0A9-BFBC63714F8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583299-BB43-B046-9931-DD1BB6BB2855}" type="pres">
      <dgm:prSet presAssocID="{A04E52D9-4D54-4B4B-B0A9-BFBC63714F8F}" presName="negativeSpace" presStyleCnt="0"/>
      <dgm:spPr/>
    </dgm:pt>
    <dgm:pt modelId="{49DAF48B-587B-D14B-8776-45E2F12F9B2D}" type="pres">
      <dgm:prSet presAssocID="{A04E52D9-4D54-4B4B-B0A9-BFBC63714F8F}" presName="childText" presStyleLbl="conFgAcc1" presStyleIdx="0" presStyleCnt="4">
        <dgm:presLayoutVars>
          <dgm:bulletEnabled val="1"/>
        </dgm:presLayoutVars>
      </dgm:prSet>
      <dgm:spPr/>
    </dgm:pt>
    <dgm:pt modelId="{A78D3E18-A8D5-C54F-BFA0-FBBDA1D3D2D2}" type="pres">
      <dgm:prSet presAssocID="{8D6A4A15-5814-42CC-9DFC-BAB356C1394A}" presName="spaceBetweenRectangles" presStyleCnt="0"/>
      <dgm:spPr/>
    </dgm:pt>
    <dgm:pt modelId="{5180D6AB-C702-8F49-8DD2-C09C47AD5961}" type="pres">
      <dgm:prSet presAssocID="{D8446E4B-CF0C-40D8-9013-ED3B49A47713}" presName="parentLin" presStyleCnt="0"/>
      <dgm:spPr/>
    </dgm:pt>
    <dgm:pt modelId="{E0886680-CD2B-6D4C-A671-978E73991A28}" type="pres">
      <dgm:prSet presAssocID="{D8446E4B-CF0C-40D8-9013-ED3B49A47713}" presName="parentLeftMargin" presStyleLbl="node1" presStyleIdx="0" presStyleCnt="4"/>
      <dgm:spPr/>
    </dgm:pt>
    <dgm:pt modelId="{9C6C2669-7BFD-6C4E-8C23-ED808F3DB41B}" type="pres">
      <dgm:prSet presAssocID="{D8446E4B-CF0C-40D8-9013-ED3B49A477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464FD82-C55C-4E4F-99F7-C0ABBC51473A}" type="pres">
      <dgm:prSet presAssocID="{D8446E4B-CF0C-40D8-9013-ED3B49A47713}" presName="negativeSpace" presStyleCnt="0"/>
      <dgm:spPr/>
    </dgm:pt>
    <dgm:pt modelId="{2C3E4B0B-4AB9-C845-9EE4-148EECFC4A82}" type="pres">
      <dgm:prSet presAssocID="{D8446E4B-CF0C-40D8-9013-ED3B49A47713}" presName="childText" presStyleLbl="conFgAcc1" presStyleIdx="1" presStyleCnt="4">
        <dgm:presLayoutVars>
          <dgm:bulletEnabled val="1"/>
        </dgm:presLayoutVars>
      </dgm:prSet>
      <dgm:spPr/>
    </dgm:pt>
    <dgm:pt modelId="{54F4492B-679B-9349-A7C1-A070BC398CF6}" type="pres">
      <dgm:prSet presAssocID="{E02B18B6-FC46-43FD-8AC2-27C43390060A}" presName="spaceBetweenRectangles" presStyleCnt="0"/>
      <dgm:spPr/>
    </dgm:pt>
    <dgm:pt modelId="{9B589836-D344-B848-A710-E6CFB66690F6}" type="pres">
      <dgm:prSet presAssocID="{9E1DB1A7-F68C-434B-89E5-D55DE53DCBE1}" presName="parentLin" presStyleCnt="0"/>
      <dgm:spPr/>
    </dgm:pt>
    <dgm:pt modelId="{A156E9B6-AACD-084A-A899-2154948B5DD0}" type="pres">
      <dgm:prSet presAssocID="{9E1DB1A7-F68C-434B-89E5-D55DE53DCBE1}" presName="parentLeftMargin" presStyleLbl="node1" presStyleIdx="1" presStyleCnt="4"/>
      <dgm:spPr/>
    </dgm:pt>
    <dgm:pt modelId="{E737B0D4-1481-DB40-A1BF-663608DDA68B}" type="pres">
      <dgm:prSet presAssocID="{9E1DB1A7-F68C-434B-89E5-D55DE53DCB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CF22B5-FDD6-9642-A1BA-8CC704587CAA}" type="pres">
      <dgm:prSet presAssocID="{9E1DB1A7-F68C-434B-89E5-D55DE53DCBE1}" presName="negativeSpace" presStyleCnt="0"/>
      <dgm:spPr/>
    </dgm:pt>
    <dgm:pt modelId="{6CCD3545-DBBE-8A44-AE0A-CEC0C60E418A}" type="pres">
      <dgm:prSet presAssocID="{9E1DB1A7-F68C-434B-89E5-D55DE53DCBE1}" presName="childText" presStyleLbl="conFgAcc1" presStyleIdx="2" presStyleCnt="4">
        <dgm:presLayoutVars>
          <dgm:bulletEnabled val="1"/>
        </dgm:presLayoutVars>
      </dgm:prSet>
      <dgm:spPr/>
    </dgm:pt>
    <dgm:pt modelId="{6DAE57E7-0891-5040-9656-87CEA1ED9F17}" type="pres">
      <dgm:prSet presAssocID="{C5B57B75-EB1F-4AB4-8B36-8FAE66F7C3C5}" presName="spaceBetweenRectangles" presStyleCnt="0"/>
      <dgm:spPr/>
    </dgm:pt>
    <dgm:pt modelId="{65ABBC38-D46C-9444-8785-90FB6A9A789A}" type="pres">
      <dgm:prSet presAssocID="{21631335-F8D4-4DC5-A4D0-C2272FE75250}" presName="parentLin" presStyleCnt="0"/>
      <dgm:spPr/>
    </dgm:pt>
    <dgm:pt modelId="{01AFB489-BE1B-F141-A1C4-05CA65A824D0}" type="pres">
      <dgm:prSet presAssocID="{21631335-F8D4-4DC5-A4D0-C2272FE75250}" presName="parentLeftMargin" presStyleLbl="node1" presStyleIdx="2" presStyleCnt="4"/>
      <dgm:spPr/>
    </dgm:pt>
    <dgm:pt modelId="{30CB63E9-BA47-C84D-8E87-462679FB5EB4}" type="pres">
      <dgm:prSet presAssocID="{21631335-F8D4-4DC5-A4D0-C2272FE7525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E86B308-3F34-434A-98F5-B32AB3C55CFD}" type="pres">
      <dgm:prSet presAssocID="{21631335-F8D4-4DC5-A4D0-C2272FE75250}" presName="negativeSpace" presStyleCnt="0"/>
      <dgm:spPr/>
    </dgm:pt>
    <dgm:pt modelId="{6D86F378-BC02-F54A-AA08-CEC5D7187A29}" type="pres">
      <dgm:prSet presAssocID="{21631335-F8D4-4DC5-A4D0-C2272FE7525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CFFE807-1B3A-2A47-95C8-DABD0BF830BC}" type="presOf" srcId="{4EB7B1CE-B9C3-4867-B942-4B4A37331CD8}" destId="{6D86F378-BC02-F54A-AA08-CEC5D7187A29}" srcOrd="0" destOrd="0" presId="urn:microsoft.com/office/officeart/2005/8/layout/list1"/>
    <dgm:cxn modelId="{B371AD1E-3E3C-4F00-8EF9-07DFFC3B2CA1}" srcId="{AF9BEDE3-7F38-457D-A13C-260908B9ECA2}" destId="{9E1DB1A7-F68C-434B-89E5-D55DE53DCBE1}" srcOrd="2" destOrd="0" parTransId="{6446F8D6-53A0-45FB-865F-B531CD826AFE}" sibTransId="{C5B57B75-EB1F-4AB4-8B36-8FAE66F7C3C5}"/>
    <dgm:cxn modelId="{AE126720-DAC6-B44E-BCC5-2091B22B190A}" type="presOf" srcId="{A04E52D9-4D54-4B4B-B0A9-BFBC63714F8F}" destId="{E73A8D9E-01D7-8641-AC17-6FFC465D166B}" srcOrd="0" destOrd="0" presId="urn:microsoft.com/office/officeart/2005/8/layout/list1"/>
    <dgm:cxn modelId="{0852D83C-19D3-7D42-969A-CD383A0840FD}" type="presOf" srcId="{6B9AF12F-0FCC-4DAE-9CF0-C5963991AAC5}" destId="{6D86F378-BC02-F54A-AA08-CEC5D7187A29}" srcOrd="0" destOrd="1" presId="urn:microsoft.com/office/officeart/2005/8/layout/list1"/>
    <dgm:cxn modelId="{AF7BB858-D9DC-4335-90A9-3A9F67FDCDEB}" srcId="{AF9BEDE3-7F38-457D-A13C-260908B9ECA2}" destId="{21631335-F8D4-4DC5-A4D0-C2272FE75250}" srcOrd="3" destOrd="0" parTransId="{F03BABF2-ACCB-44DF-97E6-BE86B4232E76}" sibTransId="{545A7AD8-8643-418E-B427-8420DF150FDC}"/>
    <dgm:cxn modelId="{B4887A63-5C96-46E8-8615-607CDC8B03FB}" srcId="{AF9BEDE3-7F38-457D-A13C-260908B9ECA2}" destId="{A04E52D9-4D54-4B4B-B0A9-BFBC63714F8F}" srcOrd="0" destOrd="0" parTransId="{1824961E-1B7C-4E07-B54D-19BE7CA223C1}" sibTransId="{8D6A4A15-5814-42CC-9DFC-BAB356C1394A}"/>
    <dgm:cxn modelId="{88EDB070-0513-5948-9657-D05139E23345}" type="presOf" srcId="{21631335-F8D4-4DC5-A4D0-C2272FE75250}" destId="{01AFB489-BE1B-F141-A1C4-05CA65A824D0}" srcOrd="0" destOrd="0" presId="urn:microsoft.com/office/officeart/2005/8/layout/list1"/>
    <dgm:cxn modelId="{395BD073-180C-1049-89C7-426F7F123FF2}" type="presOf" srcId="{21631335-F8D4-4DC5-A4D0-C2272FE75250}" destId="{30CB63E9-BA47-C84D-8E87-462679FB5EB4}" srcOrd="1" destOrd="0" presId="urn:microsoft.com/office/officeart/2005/8/layout/list1"/>
    <dgm:cxn modelId="{10C9748E-4D80-4D2B-9FCD-5763375906CE}" srcId="{4EB7B1CE-B9C3-4867-B942-4B4A37331CD8}" destId="{6B9AF12F-0FCC-4DAE-9CF0-C5963991AAC5}" srcOrd="0" destOrd="0" parTransId="{9C5AFFF9-08B1-4B28-8C9E-E6C5300783A3}" sibTransId="{D89FFB89-ABEA-4E7A-95C9-BDC9E0CE29D3}"/>
    <dgm:cxn modelId="{4085FE9D-BCBF-427E-9043-12787892315F}" srcId="{AF9BEDE3-7F38-457D-A13C-260908B9ECA2}" destId="{D8446E4B-CF0C-40D8-9013-ED3B49A47713}" srcOrd="1" destOrd="0" parTransId="{3E3F2C67-3BDC-490E-8C46-6C4B4D0F89D5}" sibTransId="{E02B18B6-FC46-43FD-8AC2-27C43390060A}"/>
    <dgm:cxn modelId="{8416B5A1-DB3D-5143-A67A-1FD06465D7F2}" type="presOf" srcId="{D8446E4B-CF0C-40D8-9013-ED3B49A47713}" destId="{9C6C2669-7BFD-6C4E-8C23-ED808F3DB41B}" srcOrd="1" destOrd="0" presId="urn:microsoft.com/office/officeart/2005/8/layout/list1"/>
    <dgm:cxn modelId="{6E3ED0B1-728A-D041-B72C-70C0335C769C}" type="presOf" srcId="{D8446E4B-CF0C-40D8-9013-ED3B49A47713}" destId="{E0886680-CD2B-6D4C-A671-978E73991A28}" srcOrd="0" destOrd="0" presId="urn:microsoft.com/office/officeart/2005/8/layout/list1"/>
    <dgm:cxn modelId="{C1DFACB6-26BD-874E-9562-EA88FF544129}" type="presOf" srcId="{9E1DB1A7-F68C-434B-89E5-D55DE53DCBE1}" destId="{A156E9B6-AACD-084A-A899-2154948B5DD0}" srcOrd="0" destOrd="0" presId="urn:microsoft.com/office/officeart/2005/8/layout/list1"/>
    <dgm:cxn modelId="{17FB4BBF-45E1-FE46-9A96-FAB15ACDF1EC}" type="presOf" srcId="{AF9BEDE3-7F38-457D-A13C-260908B9ECA2}" destId="{B7BDF892-4075-3341-9BC5-14373DD03B6A}" srcOrd="0" destOrd="0" presId="urn:microsoft.com/office/officeart/2005/8/layout/list1"/>
    <dgm:cxn modelId="{89D565E6-A00A-8242-9BE5-DF41E3E9695D}" type="presOf" srcId="{A04E52D9-4D54-4B4B-B0A9-BFBC63714F8F}" destId="{CDF1FB68-490F-5F46-B524-C26CCA7E3C16}" srcOrd="1" destOrd="0" presId="urn:microsoft.com/office/officeart/2005/8/layout/list1"/>
    <dgm:cxn modelId="{92AEE2F6-0715-4CA1-9C06-AED65C2B19F1}" srcId="{21631335-F8D4-4DC5-A4D0-C2272FE75250}" destId="{4EB7B1CE-B9C3-4867-B942-4B4A37331CD8}" srcOrd="0" destOrd="0" parTransId="{43BD8CDD-C43A-4DB5-AC21-1D2087A24998}" sibTransId="{A4212711-9796-4BEE-8670-DE2C7DD1E457}"/>
    <dgm:cxn modelId="{3AB57CFF-2761-FF46-94C5-2EDB0C35338B}" type="presOf" srcId="{9E1DB1A7-F68C-434B-89E5-D55DE53DCBE1}" destId="{E737B0D4-1481-DB40-A1BF-663608DDA68B}" srcOrd="1" destOrd="0" presId="urn:microsoft.com/office/officeart/2005/8/layout/list1"/>
    <dgm:cxn modelId="{73E68D0E-60C3-1949-9153-8D9E9878FD99}" type="presParOf" srcId="{B7BDF892-4075-3341-9BC5-14373DD03B6A}" destId="{7D61A7FB-61D8-0C45-BB6A-0D972FA3D275}" srcOrd="0" destOrd="0" presId="urn:microsoft.com/office/officeart/2005/8/layout/list1"/>
    <dgm:cxn modelId="{EDDB92D4-0DCF-FC46-AE2C-05BF37ABB61B}" type="presParOf" srcId="{7D61A7FB-61D8-0C45-BB6A-0D972FA3D275}" destId="{E73A8D9E-01D7-8641-AC17-6FFC465D166B}" srcOrd="0" destOrd="0" presId="urn:microsoft.com/office/officeart/2005/8/layout/list1"/>
    <dgm:cxn modelId="{8C24404F-43D9-8F4E-AD60-40D4E7588B11}" type="presParOf" srcId="{7D61A7FB-61D8-0C45-BB6A-0D972FA3D275}" destId="{CDF1FB68-490F-5F46-B524-C26CCA7E3C16}" srcOrd="1" destOrd="0" presId="urn:microsoft.com/office/officeart/2005/8/layout/list1"/>
    <dgm:cxn modelId="{73CAD4A5-B7E4-3D45-A0F1-D8E49467D1FE}" type="presParOf" srcId="{B7BDF892-4075-3341-9BC5-14373DD03B6A}" destId="{0B583299-BB43-B046-9931-DD1BB6BB2855}" srcOrd="1" destOrd="0" presId="urn:microsoft.com/office/officeart/2005/8/layout/list1"/>
    <dgm:cxn modelId="{80F181D3-88C1-C746-86E1-76477F053CA5}" type="presParOf" srcId="{B7BDF892-4075-3341-9BC5-14373DD03B6A}" destId="{49DAF48B-587B-D14B-8776-45E2F12F9B2D}" srcOrd="2" destOrd="0" presId="urn:microsoft.com/office/officeart/2005/8/layout/list1"/>
    <dgm:cxn modelId="{29827CAE-047C-2848-A67C-2036DAB82B1B}" type="presParOf" srcId="{B7BDF892-4075-3341-9BC5-14373DD03B6A}" destId="{A78D3E18-A8D5-C54F-BFA0-FBBDA1D3D2D2}" srcOrd="3" destOrd="0" presId="urn:microsoft.com/office/officeart/2005/8/layout/list1"/>
    <dgm:cxn modelId="{274295D6-4DA7-994A-8E16-AE4B69A002B9}" type="presParOf" srcId="{B7BDF892-4075-3341-9BC5-14373DD03B6A}" destId="{5180D6AB-C702-8F49-8DD2-C09C47AD5961}" srcOrd="4" destOrd="0" presId="urn:microsoft.com/office/officeart/2005/8/layout/list1"/>
    <dgm:cxn modelId="{6274BA4B-04C1-8049-AF4B-53470A2C369C}" type="presParOf" srcId="{5180D6AB-C702-8F49-8DD2-C09C47AD5961}" destId="{E0886680-CD2B-6D4C-A671-978E73991A28}" srcOrd="0" destOrd="0" presId="urn:microsoft.com/office/officeart/2005/8/layout/list1"/>
    <dgm:cxn modelId="{89713077-8221-1245-8C4A-E281D8C4FFA5}" type="presParOf" srcId="{5180D6AB-C702-8F49-8DD2-C09C47AD5961}" destId="{9C6C2669-7BFD-6C4E-8C23-ED808F3DB41B}" srcOrd="1" destOrd="0" presId="urn:microsoft.com/office/officeart/2005/8/layout/list1"/>
    <dgm:cxn modelId="{9FCEBD94-6DE2-884D-AC5A-7161C2AB2EFC}" type="presParOf" srcId="{B7BDF892-4075-3341-9BC5-14373DD03B6A}" destId="{B464FD82-C55C-4E4F-99F7-C0ABBC51473A}" srcOrd="5" destOrd="0" presId="urn:microsoft.com/office/officeart/2005/8/layout/list1"/>
    <dgm:cxn modelId="{10264EE8-8F55-3B4C-AE63-3CEE1808BB1B}" type="presParOf" srcId="{B7BDF892-4075-3341-9BC5-14373DD03B6A}" destId="{2C3E4B0B-4AB9-C845-9EE4-148EECFC4A82}" srcOrd="6" destOrd="0" presId="urn:microsoft.com/office/officeart/2005/8/layout/list1"/>
    <dgm:cxn modelId="{0190070A-B263-764D-9357-B5229A5C8C45}" type="presParOf" srcId="{B7BDF892-4075-3341-9BC5-14373DD03B6A}" destId="{54F4492B-679B-9349-A7C1-A070BC398CF6}" srcOrd="7" destOrd="0" presId="urn:microsoft.com/office/officeart/2005/8/layout/list1"/>
    <dgm:cxn modelId="{AB91CFBE-9956-E14D-BF37-D35DED10D00B}" type="presParOf" srcId="{B7BDF892-4075-3341-9BC5-14373DD03B6A}" destId="{9B589836-D344-B848-A710-E6CFB66690F6}" srcOrd="8" destOrd="0" presId="urn:microsoft.com/office/officeart/2005/8/layout/list1"/>
    <dgm:cxn modelId="{B94C770F-E837-F841-BF8F-7576C0AC946D}" type="presParOf" srcId="{9B589836-D344-B848-A710-E6CFB66690F6}" destId="{A156E9B6-AACD-084A-A899-2154948B5DD0}" srcOrd="0" destOrd="0" presId="urn:microsoft.com/office/officeart/2005/8/layout/list1"/>
    <dgm:cxn modelId="{C0A3C9EE-2B3F-FE43-B2E4-DEC597449C70}" type="presParOf" srcId="{9B589836-D344-B848-A710-E6CFB66690F6}" destId="{E737B0D4-1481-DB40-A1BF-663608DDA68B}" srcOrd="1" destOrd="0" presId="urn:microsoft.com/office/officeart/2005/8/layout/list1"/>
    <dgm:cxn modelId="{12168C03-1ADC-3941-8323-7AF1449C29DF}" type="presParOf" srcId="{B7BDF892-4075-3341-9BC5-14373DD03B6A}" destId="{B9CF22B5-FDD6-9642-A1BA-8CC704587CAA}" srcOrd="9" destOrd="0" presId="urn:microsoft.com/office/officeart/2005/8/layout/list1"/>
    <dgm:cxn modelId="{8772764A-9443-2449-A80B-3636D64C116B}" type="presParOf" srcId="{B7BDF892-4075-3341-9BC5-14373DD03B6A}" destId="{6CCD3545-DBBE-8A44-AE0A-CEC0C60E418A}" srcOrd="10" destOrd="0" presId="urn:microsoft.com/office/officeart/2005/8/layout/list1"/>
    <dgm:cxn modelId="{89C374C7-73EE-7B49-952A-32E060F76D5E}" type="presParOf" srcId="{B7BDF892-4075-3341-9BC5-14373DD03B6A}" destId="{6DAE57E7-0891-5040-9656-87CEA1ED9F17}" srcOrd="11" destOrd="0" presId="urn:microsoft.com/office/officeart/2005/8/layout/list1"/>
    <dgm:cxn modelId="{4E57F531-4516-4A41-A318-72768056866A}" type="presParOf" srcId="{B7BDF892-4075-3341-9BC5-14373DD03B6A}" destId="{65ABBC38-D46C-9444-8785-90FB6A9A789A}" srcOrd="12" destOrd="0" presId="urn:microsoft.com/office/officeart/2005/8/layout/list1"/>
    <dgm:cxn modelId="{589A194A-1420-B34D-99D1-26C76A06B7F0}" type="presParOf" srcId="{65ABBC38-D46C-9444-8785-90FB6A9A789A}" destId="{01AFB489-BE1B-F141-A1C4-05CA65A824D0}" srcOrd="0" destOrd="0" presId="urn:microsoft.com/office/officeart/2005/8/layout/list1"/>
    <dgm:cxn modelId="{6F1A0F0E-DAA6-FB48-9574-88BA5BA37354}" type="presParOf" srcId="{65ABBC38-D46C-9444-8785-90FB6A9A789A}" destId="{30CB63E9-BA47-C84D-8E87-462679FB5EB4}" srcOrd="1" destOrd="0" presId="urn:microsoft.com/office/officeart/2005/8/layout/list1"/>
    <dgm:cxn modelId="{812DA44F-BEED-7E47-98AF-A3F38BD3D77F}" type="presParOf" srcId="{B7BDF892-4075-3341-9BC5-14373DD03B6A}" destId="{5E86B308-3F34-434A-98F5-B32AB3C55CFD}" srcOrd="13" destOrd="0" presId="urn:microsoft.com/office/officeart/2005/8/layout/list1"/>
    <dgm:cxn modelId="{73E2901C-3FE0-EE4E-9C31-7242B1B57C6E}" type="presParOf" srcId="{B7BDF892-4075-3341-9BC5-14373DD03B6A}" destId="{6D86F378-BC02-F54A-AA08-CEC5D7187A2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9BEDE3-7F38-457D-A13C-260908B9ECA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E52D9-4D54-4B4B-B0A9-BFBC63714F8F}">
      <dgm:prSet/>
      <dgm:spPr/>
      <dgm:t>
        <a:bodyPr/>
        <a:lstStyle/>
        <a:p>
          <a:r>
            <a:rPr lang="en-US"/>
            <a:t>p</a:t>
          </a:r>
          <a:r>
            <a:rPr lang="en-US" baseline="30000"/>
            <a:t>2</a:t>
          </a:r>
          <a:r>
            <a:rPr lang="en-US"/>
            <a:t> + 2pq + q</a:t>
          </a:r>
          <a:r>
            <a:rPr lang="en-US" baseline="30000"/>
            <a:t>2</a:t>
          </a:r>
          <a:r>
            <a:rPr lang="en-US"/>
            <a:t> = 1</a:t>
          </a:r>
        </a:p>
      </dgm:t>
    </dgm:pt>
    <dgm:pt modelId="{1824961E-1B7C-4E07-B54D-19BE7CA223C1}" type="parTrans" cxnId="{B4887A63-5C96-46E8-8615-607CDC8B03FB}">
      <dgm:prSet/>
      <dgm:spPr/>
      <dgm:t>
        <a:bodyPr/>
        <a:lstStyle/>
        <a:p>
          <a:endParaRPr lang="en-US"/>
        </a:p>
      </dgm:t>
    </dgm:pt>
    <dgm:pt modelId="{8D6A4A15-5814-42CC-9DFC-BAB356C1394A}" type="sibTrans" cxnId="{B4887A63-5C96-46E8-8615-607CDC8B03FB}">
      <dgm:prSet/>
      <dgm:spPr/>
      <dgm:t>
        <a:bodyPr/>
        <a:lstStyle/>
        <a:p>
          <a:endParaRPr lang="en-US"/>
        </a:p>
      </dgm:t>
    </dgm:pt>
    <dgm:pt modelId="{D8446E4B-CF0C-40D8-9013-ED3B49A47713}">
      <dgm:prSet/>
      <dgm:spPr/>
      <dgm:t>
        <a:bodyPr/>
        <a:lstStyle/>
        <a:p>
          <a:r>
            <a:rPr lang="en-US"/>
            <a:t>p and q are allele frequencies, so p + q = 1</a:t>
          </a:r>
        </a:p>
      </dgm:t>
    </dgm:pt>
    <dgm:pt modelId="{3E3F2C67-3BDC-490E-8C46-6C4B4D0F89D5}" type="parTrans" cxnId="{4085FE9D-BCBF-427E-9043-12787892315F}">
      <dgm:prSet/>
      <dgm:spPr/>
      <dgm:t>
        <a:bodyPr/>
        <a:lstStyle/>
        <a:p>
          <a:endParaRPr lang="en-US"/>
        </a:p>
      </dgm:t>
    </dgm:pt>
    <dgm:pt modelId="{E02B18B6-FC46-43FD-8AC2-27C43390060A}" type="sibTrans" cxnId="{4085FE9D-BCBF-427E-9043-12787892315F}">
      <dgm:prSet/>
      <dgm:spPr/>
      <dgm:t>
        <a:bodyPr/>
        <a:lstStyle/>
        <a:p>
          <a:endParaRPr lang="en-US"/>
        </a:p>
      </dgm:t>
    </dgm:pt>
    <dgm:pt modelId="{9E1DB1A7-F68C-434B-89E5-D55DE53DCBE1}">
      <dgm:prSet/>
      <dgm:spPr/>
      <dgm:t>
        <a:bodyPr/>
        <a:lstStyle/>
        <a:p>
          <a:r>
            <a:rPr lang="en-US"/>
            <a:t>p</a:t>
          </a:r>
          <a:r>
            <a:rPr lang="en-US" baseline="30000"/>
            <a:t>2</a:t>
          </a:r>
          <a:r>
            <a:rPr lang="en-US"/>
            <a:t>, q</a:t>
          </a:r>
          <a:r>
            <a:rPr lang="en-US" baseline="30000"/>
            <a:t>2</a:t>
          </a:r>
          <a:r>
            <a:rPr lang="en-US"/>
            <a:t>, and 2pq are genotype frequencies</a:t>
          </a:r>
        </a:p>
      </dgm:t>
    </dgm:pt>
    <dgm:pt modelId="{6446F8D6-53A0-45FB-865F-B531CD826AFE}" type="parTrans" cxnId="{B371AD1E-3E3C-4F00-8EF9-07DFFC3B2CA1}">
      <dgm:prSet/>
      <dgm:spPr/>
      <dgm:t>
        <a:bodyPr/>
        <a:lstStyle/>
        <a:p>
          <a:endParaRPr lang="en-US"/>
        </a:p>
      </dgm:t>
    </dgm:pt>
    <dgm:pt modelId="{C5B57B75-EB1F-4AB4-8B36-8FAE66F7C3C5}" type="sibTrans" cxnId="{B371AD1E-3E3C-4F00-8EF9-07DFFC3B2CA1}">
      <dgm:prSet/>
      <dgm:spPr/>
      <dgm:t>
        <a:bodyPr/>
        <a:lstStyle/>
        <a:p>
          <a:endParaRPr lang="en-US"/>
        </a:p>
      </dgm:t>
    </dgm:pt>
    <dgm:pt modelId="{21631335-F8D4-4DC5-A4D0-C2272FE75250}">
      <dgm:prSet/>
      <dgm:spPr/>
      <dgm:t>
        <a:bodyPr/>
        <a:lstStyle/>
        <a:p>
          <a:r>
            <a:rPr lang="en-US"/>
            <a:t>Questions:</a:t>
          </a:r>
        </a:p>
      </dgm:t>
    </dgm:pt>
    <dgm:pt modelId="{F03BABF2-ACCB-44DF-97E6-BE86B4232E76}" type="parTrans" cxnId="{AF7BB858-D9DC-4335-90A9-3A9F67FDCDEB}">
      <dgm:prSet/>
      <dgm:spPr/>
      <dgm:t>
        <a:bodyPr/>
        <a:lstStyle/>
        <a:p>
          <a:endParaRPr lang="en-US"/>
        </a:p>
      </dgm:t>
    </dgm:pt>
    <dgm:pt modelId="{545A7AD8-8643-418E-B427-8420DF150FDC}" type="sibTrans" cxnId="{AF7BB858-D9DC-4335-90A9-3A9F67FDCDEB}">
      <dgm:prSet/>
      <dgm:spPr/>
      <dgm:t>
        <a:bodyPr/>
        <a:lstStyle/>
        <a:p>
          <a:endParaRPr lang="en-US"/>
        </a:p>
      </dgm:t>
    </dgm:pt>
    <dgm:pt modelId="{4EB7B1CE-B9C3-4867-B942-4B4A37331CD8}">
      <dgm:prSet/>
      <dgm:spPr/>
      <dgm:t>
        <a:bodyPr/>
        <a:lstStyle/>
        <a:p>
          <a:r>
            <a:rPr lang="en-US" dirty="0"/>
            <a:t>If the frequency of allele q is 0.6 what is p? </a:t>
          </a:r>
          <a:r>
            <a:rPr lang="en-US" b="1" dirty="0">
              <a:solidFill>
                <a:schemeClr val="accent6"/>
              </a:solidFill>
            </a:rPr>
            <a:t>0.4</a:t>
          </a:r>
        </a:p>
      </dgm:t>
    </dgm:pt>
    <dgm:pt modelId="{43BD8CDD-C43A-4DB5-AC21-1D2087A24998}" type="parTrans" cxnId="{92AEE2F6-0715-4CA1-9C06-AED65C2B19F1}">
      <dgm:prSet/>
      <dgm:spPr/>
      <dgm:t>
        <a:bodyPr/>
        <a:lstStyle/>
        <a:p>
          <a:endParaRPr lang="en-US"/>
        </a:p>
      </dgm:t>
    </dgm:pt>
    <dgm:pt modelId="{A4212711-9796-4BEE-8670-DE2C7DD1E457}" type="sibTrans" cxnId="{92AEE2F6-0715-4CA1-9C06-AED65C2B19F1}">
      <dgm:prSet/>
      <dgm:spPr/>
      <dgm:t>
        <a:bodyPr/>
        <a:lstStyle/>
        <a:p>
          <a:endParaRPr lang="en-US"/>
        </a:p>
      </dgm:t>
    </dgm:pt>
    <dgm:pt modelId="{6B9AF12F-0FCC-4DAE-9CF0-C5963991AAC5}">
      <dgm:prSet/>
      <dgm:spPr/>
      <dgm:t>
        <a:bodyPr/>
        <a:lstStyle/>
        <a:p>
          <a:r>
            <a:rPr lang="en-US" dirty="0"/>
            <a:t>Then what is the frequency of heterozygotes?</a:t>
          </a:r>
        </a:p>
      </dgm:t>
    </dgm:pt>
    <dgm:pt modelId="{9C5AFFF9-08B1-4B28-8C9E-E6C5300783A3}" type="parTrans" cxnId="{10C9748E-4D80-4D2B-9FCD-5763375906CE}">
      <dgm:prSet/>
      <dgm:spPr/>
      <dgm:t>
        <a:bodyPr/>
        <a:lstStyle/>
        <a:p>
          <a:endParaRPr lang="en-US"/>
        </a:p>
      </dgm:t>
    </dgm:pt>
    <dgm:pt modelId="{D89FFB89-ABEA-4E7A-95C9-BDC9E0CE29D3}" type="sibTrans" cxnId="{10C9748E-4D80-4D2B-9FCD-5763375906CE}">
      <dgm:prSet/>
      <dgm:spPr/>
      <dgm:t>
        <a:bodyPr/>
        <a:lstStyle/>
        <a:p>
          <a:endParaRPr lang="en-US"/>
        </a:p>
      </dgm:t>
    </dgm:pt>
    <dgm:pt modelId="{B7BDF892-4075-3341-9BC5-14373DD03B6A}" type="pres">
      <dgm:prSet presAssocID="{AF9BEDE3-7F38-457D-A13C-260908B9ECA2}" presName="linear" presStyleCnt="0">
        <dgm:presLayoutVars>
          <dgm:dir/>
          <dgm:animLvl val="lvl"/>
          <dgm:resizeHandles val="exact"/>
        </dgm:presLayoutVars>
      </dgm:prSet>
      <dgm:spPr/>
    </dgm:pt>
    <dgm:pt modelId="{7D61A7FB-61D8-0C45-BB6A-0D972FA3D275}" type="pres">
      <dgm:prSet presAssocID="{A04E52D9-4D54-4B4B-B0A9-BFBC63714F8F}" presName="parentLin" presStyleCnt="0"/>
      <dgm:spPr/>
    </dgm:pt>
    <dgm:pt modelId="{E73A8D9E-01D7-8641-AC17-6FFC465D166B}" type="pres">
      <dgm:prSet presAssocID="{A04E52D9-4D54-4B4B-B0A9-BFBC63714F8F}" presName="parentLeftMargin" presStyleLbl="node1" presStyleIdx="0" presStyleCnt="4"/>
      <dgm:spPr/>
    </dgm:pt>
    <dgm:pt modelId="{CDF1FB68-490F-5F46-B524-C26CCA7E3C16}" type="pres">
      <dgm:prSet presAssocID="{A04E52D9-4D54-4B4B-B0A9-BFBC63714F8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583299-BB43-B046-9931-DD1BB6BB2855}" type="pres">
      <dgm:prSet presAssocID="{A04E52D9-4D54-4B4B-B0A9-BFBC63714F8F}" presName="negativeSpace" presStyleCnt="0"/>
      <dgm:spPr/>
    </dgm:pt>
    <dgm:pt modelId="{49DAF48B-587B-D14B-8776-45E2F12F9B2D}" type="pres">
      <dgm:prSet presAssocID="{A04E52D9-4D54-4B4B-B0A9-BFBC63714F8F}" presName="childText" presStyleLbl="conFgAcc1" presStyleIdx="0" presStyleCnt="4">
        <dgm:presLayoutVars>
          <dgm:bulletEnabled val="1"/>
        </dgm:presLayoutVars>
      </dgm:prSet>
      <dgm:spPr/>
    </dgm:pt>
    <dgm:pt modelId="{A78D3E18-A8D5-C54F-BFA0-FBBDA1D3D2D2}" type="pres">
      <dgm:prSet presAssocID="{8D6A4A15-5814-42CC-9DFC-BAB356C1394A}" presName="spaceBetweenRectangles" presStyleCnt="0"/>
      <dgm:spPr/>
    </dgm:pt>
    <dgm:pt modelId="{5180D6AB-C702-8F49-8DD2-C09C47AD5961}" type="pres">
      <dgm:prSet presAssocID="{D8446E4B-CF0C-40D8-9013-ED3B49A47713}" presName="parentLin" presStyleCnt="0"/>
      <dgm:spPr/>
    </dgm:pt>
    <dgm:pt modelId="{E0886680-CD2B-6D4C-A671-978E73991A28}" type="pres">
      <dgm:prSet presAssocID="{D8446E4B-CF0C-40D8-9013-ED3B49A47713}" presName="parentLeftMargin" presStyleLbl="node1" presStyleIdx="0" presStyleCnt="4"/>
      <dgm:spPr/>
    </dgm:pt>
    <dgm:pt modelId="{9C6C2669-7BFD-6C4E-8C23-ED808F3DB41B}" type="pres">
      <dgm:prSet presAssocID="{D8446E4B-CF0C-40D8-9013-ED3B49A477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464FD82-C55C-4E4F-99F7-C0ABBC51473A}" type="pres">
      <dgm:prSet presAssocID="{D8446E4B-CF0C-40D8-9013-ED3B49A47713}" presName="negativeSpace" presStyleCnt="0"/>
      <dgm:spPr/>
    </dgm:pt>
    <dgm:pt modelId="{2C3E4B0B-4AB9-C845-9EE4-148EECFC4A82}" type="pres">
      <dgm:prSet presAssocID="{D8446E4B-CF0C-40D8-9013-ED3B49A47713}" presName="childText" presStyleLbl="conFgAcc1" presStyleIdx="1" presStyleCnt="4">
        <dgm:presLayoutVars>
          <dgm:bulletEnabled val="1"/>
        </dgm:presLayoutVars>
      </dgm:prSet>
      <dgm:spPr/>
    </dgm:pt>
    <dgm:pt modelId="{54F4492B-679B-9349-A7C1-A070BC398CF6}" type="pres">
      <dgm:prSet presAssocID="{E02B18B6-FC46-43FD-8AC2-27C43390060A}" presName="spaceBetweenRectangles" presStyleCnt="0"/>
      <dgm:spPr/>
    </dgm:pt>
    <dgm:pt modelId="{9B589836-D344-B848-A710-E6CFB66690F6}" type="pres">
      <dgm:prSet presAssocID="{9E1DB1A7-F68C-434B-89E5-D55DE53DCBE1}" presName="parentLin" presStyleCnt="0"/>
      <dgm:spPr/>
    </dgm:pt>
    <dgm:pt modelId="{A156E9B6-AACD-084A-A899-2154948B5DD0}" type="pres">
      <dgm:prSet presAssocID="{9E1DB1A7-F68C-434B-89E5-D55DE53DCBE1}" presName="parentLeftMargin" presStyleLbl="node1" presStyleIdx="1" presStyleCnt="4"/>
      <dgm:spPr/>
    </dgm:pt>
    <dgm:pt modelId="{E737B0D4-1481-DB40-A1BF-663608DDA68B}" type="pres">
      <dgm:prSet presAssocID="{9E1DB1A7-F68C-434B-89E5-D55DE53DCB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CF22B5-FDD6-9642-A1BA-8CC704587CAA}" type="pres">
      <dgm:prSet presAssocID="{9E1DB1A7-F68C-434B-89E5-D55DE53DCBE1}" presName="negativeSpace" presStyleCnt="0"/>
      <dgm:spPr/>
    </dgm:pt>
    <dgm:pt modelId="{6CCD3545-DBBE-8A44-AE0A-CEC0C60E418A}" type="pres">
      <dgm:prSet presAssocID="{9E1DB1A7-F68C-434B-89E5-D55DE53DCBE1}" presName="childText" presStyleLbl="conFgAcc1" presStyleIdx="2" presStyleCnt="4">
        <dgm:presLayoutVars>
          <dgm:bulletEnabled val="1"/>
        </dgm:presLayoutVars>
      </dgm:prSet>
      <dgm:spPr/>
    </dgm:pt>
    <dgm:pt modelId="{6DAE57E7-0891-5040-9656-87CEA1ED9F17}" type="pres">
      <dgm:prSet presAssocID="{C5B57B75-EB1F-4AB4-8B36-8FAE66F7C3C5}" presName="spaceBetweenRectangles" presStyleCnt="0"/>
      <dgm:spPr/>
    </dgm:pt>
    <dgm:pt modelId="{65ABBC38-D46C-9444-8785-90FB6A9A789A}" type="pres">
      <dgm:prSet presAssocID="{21631335-F8D4-4DC5-A4D0-C2272FE75250}" presName="parentLin" presStyleCnt="0"/>
      <dgm:spPr/>
    </dgm:pt>
    <dgm:pt modelId="{01AFB489-BE1B-F141-A1C4-05CA65A824D0}" type="pres">
      <dgm:prSet presAssocID="{21631335-F8D4-4DC5-A4D0-C2272FE75250}" presName="parentLeftMargin" presStyleLbl="node1" presStyleIdx="2" presStyleCnt="4"/>
      <dgm:spPr/>
    </dgm:pt>
    <dgm:pt modelId="{30CB63E9-BA47-C84D-8E87-462679FB5EB4}" type="pres">
      <dgm:prSet presAssocID="{21631335-F8D4-4DC5-A4D0-C2272FE7525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E86B308-3F34-434A-98F5-B32AB3C55CFD}" type="pres">
      <dgm:prSet presAssocID="{21631335-F8D4-4DC5-A4D0-C2272FE75250}" presName="negativeSpace" presStyleCnt="0"/>
      <dgm:spPr/>
    </dgm:pt>
    <dgm:pt modelId="{6D86F378-BC02-F54A-AA08-CEC5D7187A29}" type="pres">
      <dgm:prSet presAssocID="{21631335-F8D4-4DC5-A4D0-C2272FE7525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CFFE807-1B3A-2A47-95C8-DABD0BF830BC}" type="presOf" srcId="{4EB7B1CE-B9C3-4867-B942-4B4A37331CD8}" destId="{6D86F378-BC02-F54A-AA08-CEC5D7187A29}" srcOrd="0" destOrd="0" presId="urn:microsoft.com/office/officeart/2005/8/layout/list1"/>
    <dgm:cxn modelId="{B371AD1E-3E3C-4F00-8EF9-07DFFC3B2CA1}" srcId="{AF9BEDE3-7F38-457D-A13C-260908B9ECA2}" destId="{9E1DB1A7-F68C-434B-89E5-D55DE53DCBE1}" srcOrd="2" destOrd="0" parTransId="{6446F8D6-53A0-45FB-865F-B531CD826AFE}" sibTransId="{C5B57B75-EB1F-4AB4-8B36-8FAE66F7C3C5}"/>
    <dgm:cxn modelId="{AE126720-DAC6-B44E-BCC5-2091B22B190A}" type="presOf" srcId="{A04E52D9-4D54-4B4B-B0A9-BFBC63714F8F}" destId="{E73A8D9E-01D7-8641-AC17-6FFC465D166B}" srcOrd="0" destOrd="0" presId="urn:microsoft.com/office/officeart/2005/8/layout/list1"/>
    <dgm:cxn modelId="{0852D83C-19D3-7D42-969A-CD383A0840FD}" type="presOf" srcId="{6B9AF12F-0FCC-4DAE-9CF0-C5963991AAC5}" destId="{6D86F378-BC02-F54A-AA08-CEC5D7187A29}" srcOrd="0" destOrd="1" presId="urn:microsoft.com/office/officeart/2005/8/layout/list1"/>
    <dgm:cxn modelId="{AF7BB858-D9DC-4335-90A9-3A9F67FDCDEB}" srcId="{AF9BEDE3-7F38-457D-A13C-260908B9ECA2}" destId="{21631335-F8D4-4DC5-A4D0-C2272FE75250}" srcOrd="3" destOrd="0" parTransId="{F03BABF2-ACCB-44DF-97E6-BE86B4232E76}" sibTransId="{545A7AD8-8643-418E-B427-8420DF150FDC}"/>
    <dgm:cxn modelId="{B4887A63-5C96-46E8-8615-607CDC8B03FB}" srcId="{AF9BEDE3-7F38-457D-A13C-260908B9ECA2}" destId="{A04E52D9-4D54-4B4B-B0A9-BFBC63714F8F}" srcOrd="0" destOrd="0" parTransId="{1824961E-1B7C-4E07-B54D-19BE7CA223C1}" sibTransId="{8D6A4A15-5814-42CC-9DFC-BAB356C1394A}"/>
    <dgm:cxn modelId="{88EDB070-0513-5948-9657-D05139E23345}" type="presOf" srcId="{21631335-F8D4-4DC5-A4D0-C2272FE75250}" destId="{01AFB489-BE1B-F141-A1C4-05CA65A824D0}" srcOrd="0" destOrd="0" presId="urn:microsoft.com/office/officeart/2005/8/layout/list1"/>
    <dgm:cxn modelId="{395BD073-180C-1049-89C7-426F7F123FF2}" type="presOf" srcId="{21631335-F8D4-4DC5-A4D0-C2272FE75250}" destId="{30CB63E9-BA47-C84D-8E87-462679FB5EB4}" srcOrd="1" destOrd="0" presId="urn:microsoft.com/office/officeart/2005/8/layout/list1"/>
    <dgm:cxn modelId="{10C9748E-4D80-4D2B-9FCD-5763375906CE}" srcId="{4EB7B1CE-B9C3-4867-B942-4B4A37331CD8}" destId="{6B9AF12F-0FCC-4DAE-9CF0-C5963991AAC5}" srcOrd="0" destOrd="0" parTransId="{9C5AFFF9-08B1-4B28-8C9E-E6C5300783A3}" sibTransId="{D89FFB89-ABEA-4E7A-95C9-BDC9E0CE29D3}"/>
    <dgm:cxn modelId="{4085FE9D-BCBF-427E-9043-12787892315F}" srcId="{AF9BEDE3-7F38-457D-A13C-260908B9ECA2}" destId="{D8446E4B-CF0C-40D8-9013-ED3B49A47713}" srcOrd="1" destOrd="0" parTransId="{3E3F2C67-3BDC-490E-8C46-6C4B4D0F89D5}" sibTransId="{E02B18B6-FC46-43FD-8AC2-27C43390060A}"/>
    <dgm:cxn modelId="{8416B5A1-DB3D-5143-A67A-1FD06465D7F2}" type="presOf" srcId="{D8446E4B-CF0C-40D8-9013-ED3B49A47713}" destId="{9C6C2669-7BFD-6C4E-8C23-ED808F3DB41B}" srcOrd="1" destOrd="0" presId="urn:microsoft.com/office/officeart/2005/8/layout/list1"/>
    <dgm:cxn modelId="{6E3ED0B1-728A-D041-B72C-70C0335C769C}" type="presOf" srcId="{D8446E4B-CF0C-40D8-9013-ED3B49A47713}" destId="{E0886680-CD2B-6D4C-A671-978E73991A28}" srcOrd="0" destOrd="0" presId="urn:microsoft.com/office/officeart/2005/8/layout/list1"/>
    <dgm:cxn modelId="{C1DFACB6-26BD-874E-9562-EA88FF544129}" type="presOf" srcId="{9E1DB1A7-F68C-434B-89E5-D55DE53DCBE1}" destId="{A156E9B6-AACD-084A-A899-2154948B5DD0}" srcOrd="0" destOrd="0" presId="urn:microsoft.com/office/officeart/2005/8/layout/list1"/>
    <dgm:cxn modelId="{17FB4BBF-45E1-FE46-9A96-FAB15ACDF1EC}" type="presOf" srcId="{AF9BEDE3-7F38-457D-A13C-260908B9ECA2}" destId="{B7BDF892-4075-3341-9BC5-14373DD03B6A}" srcOrd="0" destOrd="0" presId="urn:microsoft.com/office/officeart/2005/8/layout/list1"/>
    <dgm:cxn modelId="{89D565E6-A00A-8242-9BE5-DF41E3E9695D}" type="presOf" srcId="{A04E52D9-4D54-4B4B-B0A9-BFBC63714F8F}" destId="{CDF1FB68-490F-5F46-B524-C26CCA7E3C16}" srcOrd="1" destOrd="0" presId="urn:microsoft.com/office/officeart/2005/8/layout/list1"/>
    <dgm:cxn modelId="{92AEE2F6-0715-4CA1-9C06-AED65C2B19F1}" srcId="{21631335-F8D4-4DC5-A4D0-C2272FE75250}" destId="{4EB7B1CE-B9C3-4867-B942-4B4A37331CD8}" srcOrd="0" destOrd="0" parTransId="{43BD8CDD-C43A-4DB5-AC21-1D2087A24998}" sibTransId="{A4212711-9796-4BEE-8670-DE2C7DD1E457}"/>
    <dgm:cxn modelId="{3AB57CFF-2761-FF46-94C5-2EDB0C35338B}" type="presOf" srcId="{9E1DB1A7-F68C-434B-89E5-D55DE53DCBE1}" destId="{E737B0D4-1481-DB40-A1BF-663608DDA68B}" srcOrd="1" destOrd="0" presId="urn:microsoft.com/office/officeart/2005/8/layout/list1"/>
    <dgm:cxn modelId="{73E68D0E-60C3-1949-9153-8D9E9878FD99}" type="presParOf" srcId="{B7BDF892-4075-3341-9BC5-14373DD03B6A}" destId="{7D61A7FB-61D8-0C45-BB6A-0D972FA3D275}" srcOrd="0" destOrd="0" presId="urn:microsoft.com/office/officeart/2005/8/layout/list1"/>
    <dgm:cxn modelId="{EDDB92D4-0DCF-FC46-AE2C-05BF37ABB61B}" type="presParOf" srcId="{7D61A7FB-61D8-0C45-BB6A-0D972FA3D275}" destId="{E73A8D9E-01D7-8641-AC17-6FFC465D166B}" srcOrd="0" destOrd="0" presId="urn:microsoft.com/office/officeart/2005/8/layout/list1"/>
    <dgm:cxn modelId="{8C24404F-43D9-8F4E-AD60-40D4E7588B11}" type="presParOf" srcId="{7D61A7FB-61D8-0C45-BB6A-0D972FA3D275}" destId="{CDF1FB68-490F-5F46-B524-C26CCA7E3C16}" srcOrd="1" destOrd="0" presId="urn:microsoft.com/office/officeart/2005/8/layout/list1"/>
    <dgm:cxn modelId="{73CAD4A5-B7E4-3D45-A0F1-D8E49467D1FE}" type="presParOf" srcId="{B7BDF892-4075-3341-9BC5-14373DD03B6A}" destId="{0B583299-BB43-B046-9931-DD1BB6BB2855}" srcOrd="1" destOrd="0" presId="urn:microsoft.com/office/officeart/2005/8/layout/list1"/>
    <dgm:cxn modelId="{80F181D3-88C1-C746-86E1-76477F053CA5}" type="presParOf" srcId="{B7BDF892-4075-3341-9BC5-14373DD03B6A}" destId="{49DAF48B-587B-D14B-8776-45E2F12F9B2D}" srcOrd="2" destOrd="0" presId="urn:microsoft.com/office/officeart/2005/8/layout/list1"/>
    <dgm:cxn modelId="{29827CAE-047C-2848-A67C-2036DAB82B1B}" type="presParOf" srcId="{B7BDF892-4075-3341-9BC5-14373DD03B6A}" destId="{A78D3E18-A8D5-C54F-BFA0-FBBDA1D3D2D2}" srcOrd="3" destOrd="0" presId="urn:microsoft.com/office/officeart/2005/8/layout/list1"/>
    <dgm:cxn modelId="{274295D6-4DA7-994A-8E16-AE4B69A002B9}" type="presParOf" srcId="{B7BDF892-4075-3341-9BC5-14373DD03B6A}" destId="{5180D6AB-C702-8F49-8DD2-C09C47AD5961}" srcOrd="4" destOrd="0" presId="urn:microsoft.com/office/officeart/2005/8/layout/list1"/>
    <dgm:cxn modelId="{6274BA4B-04C1-8049-AF4B-53470A2C369C}" type="presParOf" srcId="{5180D6AB-C702-8F49-8DD2-C09C47AD5961}" destId="{E0886680-CD2B-6D4C-A671-978E73991A28}" srcOrd="0" destOrd="0" presId="urn:microsoft.com/office/officeart/2005/8/layout/list1"/>
    <dgm:cxn modelId="{89713077-8221-1245-8C4A-E281D8C4FFA5}" type="presParOf" srcId="{5180D6AB-C702-8F49-8DD2-C09C47AD5961}" destId="{9C6C2669-7BFD-6C4E-8C23-ED808F3DB41B}" srcOrd="1" destOrd="0" presId="urn:microsoft.com/office/officeart/2005/8/layout/list1"/>
    <dgm:cxn modelId="{9FCEBD94-6DE2-884D-AC5A-7161C2AB2EFC}" type="presParOf" srcId="{B7BDF892-4075-3341-9BC5-14373DD03B6A}" destId="{B464FD82-C55C-4E4F-99F7-C0ABBC51473A}" srcOrd="5" destOrd="0" presId="urn:microsoft.com/office/officeart/2005/8/layout/list1"/>
    <dgm:cxn modelId="{10264EE8-8F55-3B4C-AE63-3CEE1808BB1B}" type="presParOf" srcId="{B7BDF892-4075-3341-9BC5-14373DD03B6A}" destId="{2C3E4B0B-4AB9-C845-9EE4-148EECFC4A82}" srcOrd="6" destOrd="0" presId="urn:microsoft.com/office/officeart/2005/8/layout/list1"/>
    <dgm:cxn modelId="{0190070A-B263-764D-9357-B5229A5C8C45}" type="presParOf" srcId="{B7BDF892-4075-3341-9BC5-14373DD03B6A}" destId="{54F4492B-679B-9349-A7C1-A070BC398CF6}" srcOrd="7" destOrd="0" presId="urn:microsoft.com/office/officeart/2005/8/layout/list1"/>
    <dgm:cxn modelId="{AB91CFBE-9956-E14D-BF37-D35DED10D00B}" type="presParOf" srcId="{B7BDF892-4075-3341-9BC5-14373DD03B6A}" destId="{9B589836-D344-B848-A710-E6CFB66690F6}" srcOrd="8" destOrd="0" presId="urn:microsoft.com/office/officeart/2005/8/layout/list1"/>
    <dgm:cxn modelId="{B94C770F-E837-F841-BF8F-7576C0AC946D}" type="presParOf" srcId="{9B589836-D344-B848-A710-E6CFB66690F6}" destId="{A156E9B6-AACD-084A-A899-2154948B5DD0}" srcOrd="0" destOrd="0" presId="urn:microsoft.com/office/officeart/2005/8/layout/list1"/>
    <dgm:cxn modelId="{C0A3C9EE-2B3F-FE43-B2E4-DEC597449C70}" type="presParOf" srcId="{9B589836-D344-B848-A710-E6CFB66690F6}" destId="{E737B0D4-1481-DB40-A1BF-663608DDA68B}" srcOrd="1" destOrd="0" presId="urn:microsoft.com/office/officeart/2005/8/layout/list1"/>
    <dgm:cxn modelId="{12168C03-1ADC-3941-8323-7AF1449C29DF}" type="presParOf" srcId="{B7BDF892-4075-3341-9BC5-14373DD03B6A}" destId="{B9CF22B5-FDD6-9642-A1BA-8CC704587CAA}" srcOrd="9" destOrd="0" presId="urn:microsoft.com/office/officeart/2005/8/layout/list1"/>
    <dgm:cxn modelId="{8772764A-9443-2449-A80B-3636D64C116B}" type="presParOf" srcId="{B7BDF892-4075-3341-9BC5-14373DD03B6A}" destId="{6CCD3545-DBBE-8A44-AE0A-CEC0C60E418A}" srcOrd="10" destOrd="0" presId="urn:microsoft.com/office/officeart/2005/8/layout/list1"/>
    <dgm:cxn modelId="{89C374C7-73EE-7B49-952A-32E060F76D5E}" type="presParOf" srcId="{B7BDF892-4075-3341-9BC5-14373DD03B6A}" destId="{6DAE57E7-0891-5040-9656-87CEA1ED9F17}" srcOrd="11" destOrd="0" presId="urn:microsoft.com/office/officeart/2005/8/layout/list1"/>
    <dgm:cxn modelId="{4E57F531-4516-4A41-A318-72768056866A}" type="presParOf" srcId="{B7BDF892-4075-3341-9BC5-14373DD03B6A}" destId="{65ABBC38-D46C-9444-8785-90FB6A9A789A}" srcOrd="12" destOrd="0" presId="urn:microsoft.com/office/officeart/2005/8/layout/list1"/>
    <dgm:cxn modelId="{589A194A-1420-B34D-99D1-26C76A06B7F0}" type="presParOf" srcId="{65ABBC38-D46C-9444-8785-90FB6A9A789A}" destId="{01AFB489-BE1B-F141-A1C4-05CA65A824D0}" srcOrd="0" destOrd="0" presId="urn:microsoft.com/office/officeart/2005/8/layout/list1"/>
    <dgm:cxn modelId="{6F1A0F0E-DAA6-FB48-9574-88BA5BA37354}" type="presParOf" srcId="{65ABBC38-D46C-9444-8785-90FB6A9A789A}" destId="{30CB63E9-BA47-C84D-8E87-462679FB5EB4}" srcOrd="1" destOrd="0" presId="urn:microsoft.com/office/officeart/2005/8/layout/list1"/>
    <dgm:cxn modelId="{812DA44F-BEED-7E47-98AF-A3F38BD3D77F}" type="presParOf" srcId="{B7BDF892-4075-3341-9BC5-14373DD03B6A}" destId="{5E86B308-3F34-434A-98F5-B32AB3C55CFD}" srcOrd="13" destOrd="0" presId="urn:microsoft.com/office/officeart/2005/8/layout/list1"/>
    <dgm:cxn modelId="{73E2901C-3FE0-EE4E-9C31-7242B1B57C6E}" type="presParOf" srcId="{B7BDF892-4075-3341-9BC5-14373DD03B6A}" destId="{6D86F378-BC02-F54A-AA08-CEC5D7187A2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9BEDE3-7F38-457D-A13C-260908B9ECA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E52D9-4D54-4B4B-B0A9-BFBC63714F8F}">
      <dgm:prSet/>
      <dgm:spPr/>
      <dgm:t>
        <a:bodyPr/>
        <a:lstStyle/>
        <a:p>
          <a:r>
            <a:rPr lang="en-US"/>
            <a:t>p</a:t>
          </a:r>
          <a:r>
            <a:rPr lang="en-US" baseline="30000"/>
            <a:t>2</a:t>
          </a:r>
          <a:r>
            <a:rPr lang="en-US"/>
            <a:t> + 2pq + q</a:t>
          </a:r>
          <a:r>
            <a:rPr lang="en-US" baseline="30000"/>
            <a:t>2</a:t>
          </a:r>
          <a:r>
            <a:rPr lang="en-US"/>
            <a:t> = 1</a:t>
          </a:r>
        </a:p>
      </dgm:t>
    </dgm:pt>
    <dgm:pt modelId="{1824961E-1B7C-4E07-B54D-19BE7CA223C1}" type="parTrans" cxnId="{B4887A63-5C96-46E8-8615-607CDC8B03FB}">
      <dgm:prSet/>
      <dgm:spPr/>
      <dgm:t>
        <a:bodyPr/>
        <a:lstStyle/>
        <a:p>
          <a:endParaRPr lang="en-US"/>
        </a:p>
      </dgm:t>
    </dgm:pt>
    <dgm:pt modelId="{8D6A4A15-5814-42CC-9DFC-BAB356C1394A}" type="sibTrans" cxnId="{B4887A63-5C96-46E8-8615-607CDC8B03FB}">
      <dgm:prSet/>
      <dgm:spPr/>
      <dgm:t>
        <a:bodyPr/>
        <a:lstStyle/>
        <a:p>
          <a:endParaRPr lang="en-US"/>
        </a:p>
      </dgm:t>
    </dgm:pt>
    <dgm:pt modelId="{D8446E4B-CF0C-40D8-9013-ED3B49A47713}">
      <dgm:prSet/>
      <dgm:spPr/>
      <dgm:t>
        <a:bodyPr/>
        <a:lstStyle/>
        <a:p>
          <a:r>
            <a:rPr lang="en-US"/>
            <a:t>p and q are allele frequencies, so p + q = 1</a:t>
          </a:r>
        </a:p>
      </dgm:t>
    </dgm:pt>
    <dgm:pt modelId="{3E3F2C67-3BDC-490E-8C46-6C4B4D0F89D5}" type="parTrans" cxnId="{4085FE9D-BCBF-427E-9043-12787892315F}">
      <dgm:prSet/>
      <dgm:spPr/>
      <dgm:t>
        <a:bodyPr/>
        <a:lstStyle/>
        <a:p>
          <a:endParaRPr lang="en-US"/>
        </a:p>
      </dgm:t>
    </dgm:pt>
    <dgm:pt modelId="{E02B18B6-FC46-43FD-8AC2-27C43390060A}" type="sibTrans" cxnId="{4085FE9D-BCBF-427E-9043-12787892315F}">
      <dgm:prSet/>
      <dgm:spPr/>
      <dgm:t>
        <a:bodyPr/>
        <a:lstStyle/>
        <a:p>
          <a:endParaRPr lang="en-US"/>
        </a:p>
      </dgm:t>
    </dgm:pt>
    <dgm:pt modelId="{9E1DB1A7-F68C-434B-89E5-D55DE53DCBE1}">
      <dgm:prSet/>
      <dgm:spPr/>
      <dgm:t>
        <a:bodyPr/>
        <a:lstStyle/>
        <a:p>
          <a:r>
            <a:rPr lang="en-US"/>
            <a:t>p</a:t>
          </a:r>
          <a:r>
            <a:rPr lang="en-US" baseline="30000"/>
            <a:t>2</a:t>
          </a:r>
          <a:r>
            <a:rPr lang="en-US"/>
            <a:t>, q</a:t>
          </a:r>
          <a:r>
            <a:rPr lang="en-US" baseline="30000"/>
            <a:t>2</a:t>
          </a:r>
          <a:r>
            <a:rPr lang="en-US"/>
            <a:t>, and 2pq are genotype frequencies</a:t>
          </a:r>
        </a:p>
      </dgm:t>
    </dgm:pt>
    <dgm:pt modelId="{6446F8D6-53A0-45FB-865F-B531CD826AFE}" type="parTrans" cxnId="{B371AD1E-3E3C-4F00-8EF9-07DFFC3B2CA1}">
      <dgm:prSet/>
      <dgm:spPr/>
      <dgm:t>
        <a:bodyPr/>
        <a:lstStyle/>
        <a:p>
          <a:endParaRPr lang="en-US"/>
        </a:p>
      </dgm:t>
    </dgm:pt>
    <dgm:pt modelId="{C5B57B75-EB1F-4AB4-8B36-8FAE66F7C3C5}" type="sibTrans" cxnId="{B371AD1E-3E3C-4F00-8EF9-07DFFC3B2CA1}">
      <dgm:prSet/>
      <dgm:spPr/>
      <dgm:t>
        <a:bodyPr/>
        <a:lstStyle/>
        <a:p>
          <a:endParaRPr lang="en-US"/>
        </a:p>
      </dgm:t>
    </dgm:pt>
    <dgm:pt modelId="{21631335-F8D4-4DC5-A4D0-C2272FE75250}">
      <dgm:prSet/>
      <dgm:spPr/>
      <dgm:t>
        <a:bodyPr/>
        <a:lstStyle/>
        <a:p>
          <a:r>
            <a:rPr lang="en-US"/>
            <a:t>Questions:</a:t>
          </a:r>
        </a:p>
      </dgm:t>
    </dgm:pt>
    <dgm:pt modelId="{F03BABF2-ACCB-44DF-97E6-BE86B4232E76}" type="parTrans" cxnId="{AF7BB858-D9DC-4335-90A9-3A9F67FDCDEB}">
      <dgm:prSet/>
      <dgm:spPr/>
      <dgm:t>
        <a:bodyPr/>
        <a:lstStyle/>
        <a:p>
          <a:endParaRPr lang="en-US"/>
        </a:p>
      </dgm:t>
    </dgm:pt>
    <dgm:pt modelId="{545A7AD8-8643-418E-B427-8420DF150FDC}" type="sibTrans" cxnId="{AF7BB858-D9DC-4335-90A9-3A9F67FDCDEB}">
      <dgm:prSet/>
      <dgm:spPr/>
      <dgm:t>
        <a:bodyPr/>
        <a:lstStyle/>
        <a:p>
          <a:endParaRPr lang="en-US"/>
        </a:p>
      </dgm:t>
    </dgm:pt>
    <dgm:pt modelId="{4EB7B1CE-B9C3-4867-B942-4B4A37331CD8}">
      <dgm:prSet/>
      <dgm:spPr/>
      <dgm:t>
        <a:bodyPr/>
        <a:lstStyle/>
        <a:p>
          <a:r>
            <a:rPr lang="en-US" sz="2000" kern="1200" dirty="0"/>
            <a:t>If the frequency of allele q is 0.6 what is p? </a:t>
          </a:r>
          <a:r>
            <a:rPr lang="en-US" sz="2000" b="1" kern="1200" dirty="0">
              <a:solidFill>
                <a:schemeClr val="accent6"/>
              </a:solidFill>
            </a:rPr>
            <a:t>0.4</a:t>
          </a:r>
        </a:p>
      </dgm:t>
    </dgm:pt>
    <dgm:pt modelId="{43BD8CDD-C43A-4DB5-AC21-1D2087A24998}" type="parTrans" cxnId="{92AEE2F6-0715-4CA1-9C06-AED65C2B19F1}">
      <dgm:prSet/>
      <dgm:spPr/>
      <dgm:t>
        <a:bodyPr/>
        <a:lstStyle/>
        <a:p>
          <a:endParaRPr lang="en-US"/>
        </a:p>
      </dgm:t>
    </dgm:pt>
    <dgm:pt modelId="{A4212711-9796-4BEE-8670-DE2C7DD1E457}" type="sibTrans" cxnId="{92AEE2F6-0715-4CA1-9C06-AED65C2B19F1}">
      <dgm:prSet/>
      <dgm:spPr/>
      <dgm:t>
        <a:bodyPr/>
        <a:lstStyle/>
        <a:p>
          <a:endParaRPr lang="en-US"/>
        </a:p>
      </dgm:t>
    </dgm:pt>
    <dgm:pt modelId="{6B9AF12F-0FCC-4DAE-9CF0-C5963991AAC5}">
      <dgm:prSet custT="1"/>
      <dgm:spPr/>
      <dgm:t>
        <a:bodyPr/>
        <a:lstStyle/>
        <a:p>
          <a:r>
            <a:rPr lang="en-US" sz="2000" kern="1200" dirty="0"/>
            <a:t>Then what is the frequency of heterozygotes? </a:t>
          </a:r>
          <a:r>
            <a:rPr lang="en-US" sz="2000" b="1" kern="1200" dirty="0">
              <a:solidFill>
                <a:srgbClr val="F79646"/>
              </a:solidFill>
              <a:latin typeface="Calibri"/>
              <a:ea typeface="+mn-ea"/>
              <a:cs typeface="+mn-cs"/>
            </a:rPr>
            <a:t>2 * 0.4 * 0.6 = </a:t>
          </a:r>
        </a:p>
      </dgm:t>
    </dgm:pt>
    <dgm:pt modelId="{9C5AFFF9-08B1-4B28-8C9E-E6C5300783A3}" type="parTrans" cxnId="{10C9748E-4D80-4D2B-9FCD-5763375906CE}">
      <dgm:prSet/>
      <dgm:spPr/>
      <dgm:t>
        <a:bodyPr/>
        <a:lstStyle/>
        <a:p>
          <a:endParaRPr lang="en-US"/>
        </a:p>
      </dgm:t>
    </dgm:pt>
    <dgm:pt modelId="{D89FFB89-ABEA-4E7A-95C9-BDC9E0CE29D3}" type="sibTrans" cxnId="{10C9748E-4D80-4D2B-9FCD-5763375906CE}">
      <dgm:prSet/>
      <dgm:spPr/>
      <dgm:t>
        <a:bodyPr/>
        <a:lstStyle/>
        <a:p>
          <a:endParaRPr lang="en-US"/>
        </a:p>
      </dgm:t>
    </dgm:pt>
    <dgm:pt modelId="{B7BDF892-4075-3341-9BC5-14373DD03B6A}" type="pres">
      <dgm:prSet presAssocID="{AF9BEDE3-7F38-457D-A13C-260908B9ECA2}" presName="linear" presStyleCnt="0">
        <dgm:presLayoutVars>
          <dgm:dir/>
          <dgm:animLvl val="lvl"/>
          <dgm:resizeHandles val="exact"/>
        </dgm:presLayoutVars>
      </dgm:prSet>
      <dgm:spPr/>
    </dgm:pt>
    <dgm:pt modelId="{7D61A7FB-61D8-0C45-BB6A-0D972FA3D275}" type="pres">
      <dgm:prSet presAssocID="{A04E52D9-4D54-4B4B-B0A9-BFBC63714F8F}" presName="parentLin" presStyleCnt="0"/>
      <dgm:spPr/>
    </dgm:pt>
    <dgm:pt modelId="{E73A8D9E-01D7-8641-AC17-6FFC465D166B}" type="pres">
      <dgm:prSet presAssocID="{A04E52D9-4D54-4B4B-B0A9-BFBC63714F8F}" presName="parentLeftMargin" presStyleLbl="node1" presStyleIdx="0" presStyleCnt="4"/>
      <dgm:spPr/>
    </dgm:pt>
    <dgm:pt modelId="{CDF1FB68-490F-5F46-B524-C26CCA7E3C16}" type="pres">
      <dgm:prSet presAssocID="{A04E52D9-4D54-4B4B-B0A9-BFBC63714F8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583299-BB43-B046-9931-DD1BB6BB2855}" type="pres">
      <dgm:prSet presAssocID="{A04E52D9-4D54-4B4B-B0A9-BFBC63714F8F}" presName="negativeSpace" presStyleCnt="0"/>
      <dgm:spPr/>
    </dgm:pt>
    <dgm:pt modelId="{49DAF48B-587B-D14B-8776-45E2F12F9B2D}" type="pres">
      <dgm:prSet presAssocID="{A04E52D9-4D54-4B4B-B0A9-BFBC63714F8F}" presName="childText" presStyleLbl="conFgAcc1" presStyleIdx="0" presStyleCnt="4">
        <dgm:presLayoutVars>
          <dgm:bulletEnabled val="1"/>
        </dgm:presLayoutVars>
      </dgm:prSet>
      <dgm:spPr/>
    </dgm:pt>
    <dgm:pt modelId="{A78D3E18-A8D5-C54F-BFA0-FBBDA1D3D2D2}" type="pres">
      <dgm:prSet presAssocID="{8D6A4A15-5814-42CC-9DFC-BAB356C1394A}" presName="spaceBetweenRectangles" presStyleCnt="0"/>
      <dgm:spPr/>
    </dgm:pt>
    <dgm:pt modelId="{5180D6AB-C702-8F49-8DD2-C09C47AD5961}" type="pres">
      <dgm:prSet presAssocID="{D8446E4B-CF0C-40D8-9013-ED3B49A47713}" presName="parentLin" presStyleCnt="0"/>
      <dgm:spPr/>
    </dgm:pt>
    <dgm:pt modelId="{E0886680-CD2B-6D4C-A671-978E73991A28}" type="pres">
      <dgm:prSet presAssocID="{D8446E4B-CF0C-40D8-9013-ED3B49A47713}" presName="parentLeftMargin" presStyleLbl="node1" presStyleIdx="0" presStyleCnt="4"/>
      <dgm:spPr/>
    </dgm:pt>
    <dgm:pt modelId="{9C6C2669-7BFD-6C4E-8C23-ED808F3DB41B}" type="pres">
      <dgm:prSet presAssocID="{D8446E4B-CF0C-40D8-9013-ED3B49A4771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464FD82-C55C-4E4F-99F7-C0ABBC51473A}" type="pres">
      <dgm:prSet presAssocID="{D8446E4B-CF0C-40D8-9013-ED3B49A47713}" presName="negativeSpace" presStyleCnt="0"/>
      <dgm:spPr/>
    </dgm:pt>
    <dgm:pt modelId="{2C3E4B0B-4AB9-C845-9EE4-148EECFC4A82}" type="pres">
      <dgm:prSet presAssocID="{D8446E4B-CF0C-40D8-9013-ED3B49A47713}" presName="childText" presStyleLbl="conFgAcc1" presStyleIdx="1" presStyleCnt="4">
        <dgm:presLayoutVars>
          <dgm:bulletEnabled val="1"/>
        </dgm:presLayoutVars>
      </dgm:prSet>
      <dgm:spPr/>
    </dgm:pt>
    <dgm:pt modelId="{54F4492B-679B-9349-A7C1-A070BC398CF6}" type="pres">
      <dgm:prSet presAssocID="{E02B18B6-FC46-43FD-8AC2-27C43390060A}" presName="spaceBetweenRectangles" presStyleCnt="0"/>
      <dgm:spPr/>
    </dgm:pt>
    <dgm:pt modelId="{9B589836-D344-B848-A710-E6CFB66690F6}" type="pres">
      <dgm:prSet presAssocID="{9E1DB1A7-F68C-434B-89E5-D55DE53DCBE1}" presName="parentLin" presStyleCnt="0"/>
      <dgm:spPr/>
    </dgm:pt>
    <dgm:pt modelId="{A156E9B6-AACD-084A-A899-2154948B5DD0}" type="pres">
      <dgm:prSet presAssocID="{9E1DB1A7-F68C-434B-89E5-D55DE53DCBE1}" presName="parentLeftMargin" presStyleLbl="node1" presStyleIdx="1" presStyleCnt="4"/>
      <dgm:spPr/>
    </dgm:pt>
    <dgm:pt modelId="{E737B0D4-1481-DB40-A1BF-663608DDA68B}" type="pres">
      <dgm:prSet presAssocID="{9E1DB1A7-F68C-434B-89E5-D55DE53DCBE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9CF22B5-FDD6-9642-A1BA-8CC704587CAA}" type="pres">
      <dgm:prSet presAssocID="{9E1DB1A7-F68C-434B-89E5-D55DE53DCBE1}" presName="negativeSpace" presStyleCnt="0"/>
      <dgm:spPr/>
    </dgm:pt>
    <dgm:pt modelId="{6CCD3545-DBBE-8A44-AE0A-CEC0C60E418A}" type="pres">
      <dgm:prSet presAssocID="{9E1DB1A7-F68C-434B-89E5-D55DE53DCBE1}" presName="childText" presStyleLbl="conFgAcc1" presStyleIdx="2" presStyleCnt="4">
        <dgm:presLayoutVars>
          <dgm:bulletEnabled val="1"/>
        </dgm:presLayoutVars>
      </dgm:prSet>
      <dgm:spPr/>
    </dgm:pt>
    <dgm:pt modelId="{6DAE57E7-0891-5040-9656-87CEA1ED9F17}" type="pres">
      <dgm:prSet presAssocID="{C5B57B75-EB1F-4AB4-8B36-8FAE66F7C3C5}" presName="spaceBetweenRectangles" presStyleCnt="0"/>
      <dgm:spPr/>
    </dgm:pt>
    <dgm:pt modelId="{65ABBC38-D46C-9444-8785-90FB6A9A789A}" type="pres">
      <dgm:prSet presAssocID="{21631335-F8D4-4DC5-A4D0-C2272FE75250}" presName="parentLin" presStyleCnt="0"/>
      <dgm:spPr/>
    </dgm:pt>
    <dgm:pt modelId="{01AFB489-BE1B-F141-A1C4-05CA65A824D0}" type="pres">
      <dgm:prSet presAssocID="{21631335-F8D4-4DC5-A4D0-C2272FE75250}" presName="parentLeftMargin" presStyleLbl="node1" presStyleIdx="2" presStyleCnt="4"/>
      <dgm:spPr/>
    </dgm:pt>
    <dgm:pt modelId="{30CB63E9-BA47-C84D-8E87-462679FB5EB4}" type="pres">
      <dgm:prSet presAssocID="{21631335-F8D4-4DC5-A4D0-C2272FE7525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5E86B308-3F34-434A-98F5-B32AB3C55CFD}" type="pres">
      <dgm:prSet presAssocID="{21631335-F8D4-4DC5-A4D0-C2272FE75250}" presName="negativeSpace" presStyleCnt="0"/>
      <dgm:spPr/>
    </dgm:pt>
    <dgm:pt modelId="{6D86F378-BC02-F54A-AA08-CEC5D7187A29}" type="pres">
      <dgm:prSet presAssocID="{21631335-F8D4-4DC5-A4D0-C2272FE7525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CFFE807-1B3A-2A47-95C8-DABD0BF830BC}" type="presOf" srcId="{4EB7B1CE-B9C3-4867-B942-4B4A37331CD8}" destId="{6D86F378-BC02-F54A-AA08-CEC5D7187A29}" srcOrd="0" destOrd="0" presId="urn:microsoft.com/office/officeart/2005/8/layout/list1"/>
    <dgm:cxn modelId="{B371AD1E-3E3C-4F00-8EF9-07DFFC3B2CA1}" srcId="{AF9BEDE3-7F38-457D-A13C-260908B9ECA2}" destId="{9E1DB1A7-F68C-434B-89E5-D55DE53DCBE1}" srcOrd="2" destOrd="0" parTransId="{6446F8D6-53A0-45FB-865F-B531CD826AFE}" sibTransId="{C5B57B75-EB1F-4AB4-8B36-8FAE66F7C3C5}"/>
    <dgm:cxn modelId="{AE126720-DAC6-B44E-BCC5-2091B22B190A}" type="presOf" srcId="{A04E52D9-4D54-4B4B-B0A9-BFBC63714F8F}" destId="{E73A8D9E-01D7-8641-AC17-6FFC465D166B}" srcOrd="0" destOrd="0" presId="urn:microsoft.com/office/officeart/2005/8/layout/list1"/>
    <dgm:cxn modelId="{0852D83C-19D3-7D42-969A-CD383A0840FD}" type="presOf" srcId="{6B9AF12F-0FCC-4DAE-9CF0-C5963991AAC5}" destId="{6D86F378-BC02-F54A-AA08-CEC5D7187A29}" srcOrd="0" destOrd="1" presId="urn:microsoft.com/office/officeart/2005/8/layout/list1"/>
    <dgm:cxn modelId="{AF7BB858-D9DC-4335-90A9-3A9F67FDCDEB}" srcId="{AF9BEDE3-7F38-457D-A13C-260908B9ECA2}" destId="{21631335-F8D4-4DC5-A4D0-C2272FE75250}" srcOrd="3" destOrd="0" parTransId="{F03BABF2-ACCB-44DF-97E6-BE86B4232E76}" sibTransId="{545A7AD8-8643-418E-B427-8420DF150FDC}"/>
    <dgm:cxn modelId="{B4887A63-5C96-46E8-8615-607CDC8B03FB}" srcId="{AF9BEDE3-7F38-457D-A13C-260908B9ECA2}" destId="{A04E52D9-4D54-4B4B-B0A9-BFBC63714F8F}" srcOrd="0" destOrd="0" parTransId="{1824961E-1B7C-4E07-B54D-19BE7CA223C1}" sibTransId="{8D6A4A15-5814-42CC-9DFC-BAB356C1394A}"/>
    <dgm:cxn modelId="{88EDB070-0513-5948-9657-D05139E23345}" type="presOf" srcId="{21631335-F8D4-4DC5-A4D0-C2272FE75250}" destId="{01AFB489-BE1B-F141-A1C4-05CA65A824D0}" srcOrd="0" destOrd="0" presId="urn:microsoft.com/office/officeart/2005/8/layout/list1"/>
    <dgm:cxn modelId="{395BD073-180C-1049-89C7-426F7F123FF2}" type="presOf" srcId="{21631335-F8D4-4DC5-A4D0-C2272FE75250}" destId="{30CB63E9-BA47-C84D-8E87-462679FB5EB4}" srcOrd="1" destOrd="0" presId="urn:microsoft.com/office/officeart/2005/8/layout/list1"/>
    <dgm:cxn modelId="{10C9748E-4D80-4D2B-9FCD-5763375906CE}" srcId="{4EB7B1CE-B9C3-4867-B942-4B4A37331CD8}" destId="{6B9AF12F-0FCC-4DAE-9CF0-C5963991AAC5}" srcOrd="0" destOrd="0" parTransId="{9C5AFFF9-08B1-4B28-8C9E-E6C5300783A3}" sibTransId="{D89FFB89-ABEA-4E7A-95C9-BDC9E0CE29D3}"/>
    <dgm:cxn modelId="{4085FE9D-BCBF-427E-9043-12787892315F}" srcId="{AF9BEDE3-7F38-457D-A13C-260908B9ECA2}" destId="{D8446E4B-CF0C-40D8-9013-ED3B49A47713}" srcOrd="1" destOrd="0" parTransId="{3E3F2C67-3BDC-490E-8C46-6C4B4D0F89D5}" sibTransId="{E02B18B6-FC46-43FD-8AC2-27C43390060A}"/>
    <dgm:cxn modelId="{8416B5A1-DB3D-5143-A67A-1FD06465D7F2}" type="presOf" srcId="{D8446E4B-CF0C-40D8-9013-ED3B49A47713}" destId="{9C6C2669-7BFD-6C4E-8C23-ED808F3DB41B}" srcOrd="1" destOrd="0" presId="urn:microsoft.com/office/officeart/2005/8/layout/list1"/>
    <dgm:cxn modelId="{6E3ED0B1-728A-D041-B72C-70C0335C769C}" type="presOf" srcId="{D8446E4B-CF0C-40D8-9013-ED3B49A47713}" destId="{E0886680-CD2B-6D4C-A671-978E73991A28}" srcOrd="0" destOrd="0" presId="urn:microsoft.com/office/officeart/2005/8/layout/list1"/>
    <dgm:cxn modelId="{C1DFACB6-26BD-874E-9562-EA88FF544129}" type="presOf" srcId="{9E1DB1A7-F68C-434B-89E5-D55DE53DCBE1}" destId="{A156E9B6-AACD-084A-A899-2154948B5DD0}" srcOrd="0" destOrd="0" presId="urn:microsoft.com/office/officeart/2005/8/layout/list1"/>
    <dgm:cxn modelId="{17FB4BBF-45E1-FE46-9A96-FAB15ACDF1EC}" type="presOf" srcId="{AF9BEDE3-7F38-457D-A13C-260908B9ECA2}" destId="{B7BDF892-4075-3341-9BC5-14373DD03B6A}" srcOrd="0" destOrd="0" presId="urn:microsoft.com/office/officeart/2005/8/layout/list1"/>
    <dgm:cxn modelId="{89D565E6-A00A-8242-9BE5-DF41E3E9695D}" type="presOf" srcId="{A04E52D9-4D54-4B4B-B0A9-BFBC63714F8F}" destId="{CDF1FB68-490F-5F46-B524-C26CCA7E3C16}" srcOrd="1" destOrd="0" presId="urn:microsoft.com/office/officeart/2005/8/layout/list1"/>
    <dgm:cxn modelId="{92AEE2F6-0715-4CA1-9C06-AED65C2B19F1}" srcId="{21631335-F8D4-4DC5-A4D0-C2272FE75250}" destId="{4EB7B1CE-B9C3-4867-B942-4B4A37331CD8}" srcOrd="0" destOrd="0" parTransId="{43BD8CDD-C43A-4DB5-AC21-1D2087A24998}" sibTransId="{A4212711-9796-4BEE-8670-DE2C7DD1E457}"/>
    <dgm:cxn modelId="{3AB57CFF-2761-FF46-94C5-2EDB0C35338B}" type="presOf" srcId="{9E1DB1A7-F68C-434B-89E5-D55DE53DCBE1}" destId="{E737B0D4-1481-DB40-A1BF-663608DDA68B}" srcOrd="1" destOrd="0" presId="urn:microsoft.com/office/officeart/2005/8/layout/list1"/>
    <dgm:cxn modelId="{73E68D0E-60C3-1949-9153-8D9E9878FD99}" type="presParOf" srcId="{B7BDF892-4075-3341-9BC5-14373DD03B6A}" destId="{7D61A7FB-61D8-0C45-BB6A-0D972FA3D275}" srcOrd="0" destOrd="0" presId="urn:microsoft.com/office/officeart/2005/8/layout/list1"/>
    <dgm:cxn modelId="{EDDB92D4-0DCF-FC46-AE2C-05BF37ABB61B}" type="presParOf" srcId="{7D61A7FB-61D8-0C45-BB6A-0D972FA3D275}" destId="{E73A8D9E-01D7-8641-AC17-6FFC465D166B}" srcOrd="0" destOrd="0" presId="urn:microsoft.com/office/officeart/2005/8/layout/list1"/>
    <dgm:cxn modelId="{8C24404F-43D9-8F4E-AD60-40D4E7588B11}" type="presParOf" srcId="{7D61A7FB-61D8-0C45-BB6A-0D972FA3D275}" destId="{CDF1FB68-490F-5F46-B524-C26CCA7E3C16}" srcOrd="1" destOrd="0" presId="urn:microsoft.com/office/officeart/2005/8/layout/list1"/>
    <dgm:cxn modelId="{73CAD4A5-B7E4-3D45-A0F1-D8E49467D1FE}" type="presParOf" srcId="{B7BDF892-4075-3341-9BC5-14373DD03B6A}" destId="{0B583299-BB43-B046-9931-DD1BB6BB2855}" srcOrd="1" destOrd="0" presId="urn:microsoft.com/office/officeart/2005/8/layout/list1"/>
    <dgm:cxn modelId="{80F181D3-88C1-C746-86E1-76477F053CA5}" type="presParOf" srcId="{B7BDF892-4075-3341-9BC5-14373DD03B6A}" destId="{49DAF48B-587B-D14B-8776-45E2F12F9B2D}" srcOrd="2" destOrd="0" presId="urn:microsoft.com/office/officeart/2005/8/layout/list1"/>
    <dgm:cxn modelId="{29827CAE-047C-2848-A67C-2036DAB82B1B}" type="presParOf" srcId="{B7BDF892-4075-3341-9BC5-14373DD03B6A}" destId="{A78D3E18-A8D5-C54F-BFA0-FBBDA1D3D2D2}" srcOrd="3" destOrd="0" presId="urn:microsoft.com/office/officeart/2005/8/layout/list1"/>
    <dgm:cxn modelId="{274295D6-4DA7-994A-8E16-AE4B69A002B9}" type="presParOf" srcId="{B7BDF892-4075-3341-9BC5-14373DD03B6A}" destId="{5180D6AB-C702-8F49-8DD2-C09C47AD5961}" srcOrd="4" destOrd="0" presId="urn:microsoft.com/office/officeart/2005/8/layout/list1"/>
    <dgm:cxn modelId="{6274BA4B-04C1-8049-AF4B-53470A2C369C}" type="presParOf" srcId="{5180D6AB-C702-8F49-8DD2-C09C47AD5961}" destId="{E0886680-CD2B-6D4C-A671-978E73991A28}" srcOrd="0" destOrd="0" presId="urn:microsoft.com/office/officeart/2005/8/layout/list1"/>
    <dgm:cxn modelId="{89713077-8221-1245-8C4A-E281D8C4FFA5}" type="presParOf" srcId="{5180D6AB-C702-8F49-8DD2-C09C47AD5961}" destId="{9C6C2669-7BFD-6C4E-8C23-ED808F3DB41B}" srcOrd="1" destOrd="0" presId="urn:microsoft.com/office/officeart/2005/8/layout/list1"/>
    <dgm:cxn modelId="{9FCEBD94-6DE2-884D-AC5A-7161C2AB2EFC}" type="presParOf" srcId="{B7BDF892-4075-3341-9BC5-14373DD03B6A}" destId="{B464FD82-C55C-4E4F-99F7-C0ABBC51473A}" srcOrd="5" destOrd="0" presId="urn:microsoft.com/office/officeart/2005/8/layout/list1"/>
    <dgm:cxn modelId="{10264EE8-8F55-3B4C-AE63-3CEE1808BB1B}" type="presParOf" srcId="{B7BDF892-4075-3341-9BC5-14373DD03B6A}" destId="{2C3E4B0B-4AB9-C845-9EE4-148EECFC4A82}" srcOrd="6" destOrd="0" presId="urn:microsoft.com/office/officeart/2005/8/layout/list1"/>
    <dgm:cxn modelId="{0190070A-B263-764D-9357-B5229A5C8C45}" type="presParOf" srcId="{B7BDF892-4075-3341-9BC5-14373DD03B6A}" destId="{54F4492B-679B-9349-A7C1-A070BC398CF6}" srcOrd="7" destOrd="0" presId="urn:microsoft.com/office/officeart/2005/8/layout/list1"/>
    <dgm:cxn modelId="{AB91CFBE-9956-E14D-BF37-D35DED10D00B}" type="presParOf" srcId="{B7BDF892-4075-3341-9BC5-14373DD03B6A}" destId="{9B589836-D344-B848-A710-E6CFB66690F6}" srcOrd="8" destOrd="0" presId="urn:microsoft.com/office/officeart/2005/8/layout/list1"/>
    <dgm:cxn modelId="{B94C770F-E837-F841-BF8F-7576C0AC946D}" type="presParOf" srcId="{9B589836-D344-B848-A710-E6CFB66690F6}" destId="{A156E9B6-AACD-084A-A899-2154948B5DD0}" srcOrd="0" destOrd="0" presId="urn:microsoft.com/office/officeart/2005/8/layout/list1"/>
    <dgm:cxn modelId="{C0A3C9EE-2B3F-FE43-B2E4-DEC597449C70}" type="presParOf" srcId="{9B589836-D344-B848-A710-E6CFB66690F6}" destId="{E737B0D4-1481-DB40-A1BF-663608DDA68B}" srcOrd="1" destOrd="0" presId="urn:microsoft.com/office/officeart/2005/8/layout/list1"/>
    <dgm:cxn modelId="{12168C03-1ADC-3941-8323-7AF1449C29DF}" type="presParOf" srcId="{B7BDF892-4075-3341-9BC5-14373DD03B6A}" destId="{B9CF22B5-FDD6-9642-A1BA-8CC704587CAA}" srcOrd="9" destOrd="0" presId="urn:microsoft.com/office/officeart/2005/8/layout/list1"/>
    <dgm:cxn modelId="{8772764A-9443-2449-A80B-3636D64C116B}" type="presParOf" srcId="{B7BDF892-4075-3341-9BC5-14373DD03B6A}" destId="{6CCD3545-DBBE-8A44-AE0A-CEC0C60E418A}" srcOrd="10" destOrd="0" presId="urn:microsoft.com/office/officeart/2005/8/layout/list1"/>
    <dgm:cxn modelId="{89C374C7-73EE-7B49-952A-32E060F76D5E}" type="presParOf" srcId="{B7BDF892-4075-3341-9BC5-14373DD03B6A}" destId="{6DAE57E7-0891-5040-9656-87CEA1ED9F17}" srcOrd="11" destOrd="0" presId="urn:microsoft.com/office/officeart/2005/8/layout/list1"/>
    <dgm:cxn modelId="{4E57F531-4516-4A41-A318-72768056866A}" type="presParOf" srcId="{B7BDF892-4075-3341-9BC5-14373DD03B6A}" destId="{65ABBC38-D46C-9444-8785-90FB6A9A789A}" srcOrd="12" destOrd="0" presId="urn:microsoft.com/office/officeart/2005/8/layout/list1"/>
    <dgm:cxn modelId="{589A194A-1420-B34D-99D1-26C76A06B7F0}" type="presParOf" srcId="{65ABBC38-D46C-9444-8785-90FB6A9A789A}" destId="{01AFB489-BE1B-F141-A1C4-05CA65A824D0}" srcOrd="0" destOrd="0" presId="urn:microsoft.com/office/officeart/2005/8/layout/list1"/>
    <dgm:cxn modelId="{6F1A0F0E-DAA6-FB48-9574-88BA5BA37354}" type="presParOf" srcId="{65ABBC38-D46C-9444-8785-90FB6A9A789A}" destId="{30CB63E9-BA47-C84D-8E87-462679FB5EB4}" srcOrd="1" destOrd="0" presId="urn:microsoft.com/office/officeart/2005/8/layout/list1"/>
    <dgm:cxn modelId="{812DA44F-BEED-7E47-98AF-A3F38BD3D77F}" type="presParOf" srcId="{B7BDF892-4075-3341-9BC5-14373DD03B6A}" destId="{5E86B308-3F34-434A-98F5-B32AB3C55CFD}" srcOrd="13" destOrd="0" presId="urn:microsoft.com/office/officeart/2005/8/layout/list1"/>
    <dgm:cxn modelId="{73E2901C-3FE0-EE4E-9C31-7242B1B57C6E}" type="presParOf" srcId="{B7BDF892-4075-3341-9BC5-14373DD03B6A}" destId="{6D86F378-BC02-F54A-AA08-CEC5D7187A2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AF48B-587B-D14B-8776-45E2F12F9B2D}">
      <dsp:nvSpPr>
        <dsp:cNvPr id="0" name=""/>
        <dsp:cNvSpPr/>
      </dsp:nvSpPr>
      <dsp:spPr>
        <a:xfrm>
          <a:off x="0" y="377234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1FB68-490F-5F46-B524-C26CCA7E3C16}">
      <dsp:nvSpPr>
        <dsp:cNvPr id="0" name=""/>
        <dsp:cNvSpPr/>
      </dsp:nvSpPr>
      <dsp:spPr>
        <a:xfrm>
          <a:off x="411480" y="67274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</a:t>
          </a:r>
          <a:r>
            <a:rPr lang="en-US" sz="2100" kern="1200" baseline="30000"/>
            <a:t>2</a:t>
          </a:r>
          <a:r>
            <a:rPr lang="en-US" sz="2100" kern="1200"/>
            <a:t> + 2pq + q</a:t>
          </a:r>
          <a:r>
            <a:rPr lang="en-US" sz="2100" kern="1200" baseline="30000"/>
            <a:t>2</a:t>
          </a:r>
          <a:r>
            <a:rPr lang="en-US" sz="2100" kern="1200"/>
            <a:t> = 1</a:t>
          </a:r>
        </a:p>
      </dsp:txBody>
      <dsp:txXfrm>
        <a:off x="441742" y="97536"/>
        <a:ext cx="5700195" cy="559396"/>
      </dsp:txXfrm>
    </dsp:sp>
    <dsp:sp modelId="{2C3E4B0B-4AB9-C845-9EE4-148EECFC4A82}">
      <dsp:nvSpPr>
        <dsp:cNvPr id="0" name=""/>
        <dsp:cNvSpPr/>
      </dsp:nvSpPr>
      <dsp:spPr>
        <a:xfrm>
          <a:off x="0" y="1329794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C2669-7BFD-6C4E-8C23-ED808F3DB41B}">
      <dsp:nvSpPr>
        <dsp:cNvPr id="0" name=""/>
        <dsp:cNvSpPr/>
      </dsp:nvSpPr>
      <dsp:spPr>
        <a:xfrm>
          <a:off x="411480" y="1019834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 and q are allele frequencies, so p + q = 1</a:t>
          </a:r>
        </a:p>
      </dsp:txBody>
      <dsp:txXfrm>
        <a:off x="441742" y="1050096"/>
        <a:ext cx="5700195" cy="559396"/>
      </dsp:txXfrm>
    </dsp:sp>
    <dsp:sp modelId="{6CCD3545-DBBE-8A44-AE0A-CEC0C60E418A}">
      <dsp:nvSpPr>
        <dsp:cNvPr id="0" name=""/>
        <dsp:cNvSpPr/>
      </dsp:nvSpPr>
      <dsp:spPr>
        <a:xfrm>
          <a:off x="0" y="2282354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7B0D4-1481-DB40-A1BF-663608DDA68B}">
      <dsp:nvSpPr>
        <dsp:cNvPr id="0" name=""/>
        <dsp:cNvSpPr/>
      </dsp:nvSpPr>
      <dsp:spPr>
        <a:xfrm>
          <a:off x="411480" y="1972394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</a:t>
          </a:r>
          <a:r>
            <a:rPr lang="en-US" sz="2100" kern="1200" baseline="30000"/>
            <a:t>2</a:t>
          </a:r>
          <a:r>
            <a:rPr lang="en-US" sz="2100" kern="1200"/>
            <a:t>, q</a:t>
          </a:r>
          <a:r>
            <a:rPr lang="en-US" sz="2100" kern="1200" baseline="30000"/>
            <a:t>2</a:t>
          </a:r>
          <a:r>
            <a:rPr lang="en-US" sz="2100" kern="1200"/>
            <a:t>, and 2pq are genotype frequencies</a:t>
          </a:r>
        </a:p>
      </dsp:txBody>
      <dsp:txXfrm>
        <a:off x="441742" y="2002656"/>
        <a:ext cx="5700195" cy="559396"/>
      </dsp:txXfrm>
    </dsp:sp>
    <dsp:sp modelId="{6D86F378-BC02-F54A-AA08-CEC5D7187A29}">
      <dsp:nvSpPr>
        <dsp:cNvPr id="0" name=""/>
        <dsp:cNvSpPr/>
      </dsp:nvSpPr>
      <dsp:spPr>
        <a:xfrm>
          <a:off x="0" y="3234914"/>
          <a:ext cx="8229600" cy="12237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37388" rIns="63870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If the frequency of allele q is 0.6 what is p?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Then what is the frequency of heterozygotes ?</a:t>
          </a:r>
        </a:p>
      </dsp:txBody>
      <dsp:txXfrm>
        <a:off x="0" y="3234914"/>
        <a:ext cx="8229600" cy="1223774"/>
      </dsp:txXfrm>
    </dsp:sp>
    <dsp:sp modelId="{30CB63E9-BA47-C84D-8E87-462679FB5EB4}">
      <dsp:nvSpPr>
        <dsp:cNvPr id="0" name=""/>
        <dsp:cNvSpPr/>
      </dsp:nvSpPr>
      <dsp:spPr>
        <a:xfrm>
          <a:off x="411480" y="2924954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Questions:</a:t>
          </a:r>
        </a:p>
      </dsp:txBody>
      <dsp:txXfrm>
        <a:off x="441742" y="2955216"/>
        <a:ext cx="5700195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AF48B-587B-D14B-8776-45E2F12F9B2D}">
      <dsp:nvSpPr>
        <dsp:cNvPr id="0" name=""/>
        <dsp:cNvSpPr/>
      </dsp:nvSpPr>
      <dsp:spPr>
        <a:xfrm>
          <a:off x="0" y="377234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1FB68-490F-5F46-B524-C26CCA7E3C16}">
      <dsp:nvSpPr>
        <dsp:cNvPr id="0" name=""/>
        <dsp:cNvSpPr/>
      </dsp:nvSpPr>
      <dsp:spPr>
        <a:xfrm>
          <a:off x="411480" y="67274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</a:t>
          </a:r>
          <a:r>
            <a:rPr lang="en-US" sz="2100" kern="1200" baseline="30000"/>
            <a:t>2</a:t>
          </a:r>
          <a:r>
            <a:rPr lang="en-US" sz="2100" kern="1200"/>
            <a:t> + 2pq + q</a:t>
          </a:r>
          <a:r>
            <a:rPr lang="en-US" sz="2100" kern="1200" baseline="30000"/>
            <a:t>2</a:t>
          </a:r>
          <a:r>
            <a:rPr lang="en-US" sz="2100" kern="1200"/>
            <a:t> = 1</a:t>
          </a:r>
        </a:p>
      </dsp:txBody>
      <dsp:txXfrm>
        <a:off x="441742" y="97536"/>
        <a:ext cx="5700195" cy="559396"/>
      </dsp:txXfrm>
    </dsp:sp>
    <dsp:sp modelId="{2C3E4B0B-4AB9-C845-9EE4-148EECFC4A82}">
      <dsp:nvSpPr>
        <dsp:cNvPr id="0" name=""/>
        <dsp:cNvSpPr/>
      </dsp:nvSpPr>
      <dsp:spPr>
        <a:xfrm>
          <a:off x="0" y="1329794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C2669-7BFD-6C4E-8C23-ED808F3DB41B}">
      <dsp:nvSpPr>
        <dsp:cNvPr id="0" name=""/>
        <dsp:cNvSpPr/>
      </dsp:nvSpPr>
      <dsp:spPr>
        <a:xfrm>
          <a:off x="411480" y="1019834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 and q are allele frequencies, so p + q = 1</a:t>
          </a:r>
        </a:p>
      </dsp:txBody>
      <dsp:txXfrm>
        <a:off x="441742" y="1050096"/>
        <a:ext cx="5700195" cy="559396"/>
      </dsp:txXfrm>
    </dsp:sp>
    <dsp:sp modelId="{6CCD3545-DBBE-8A44-AE0A-CEC0C60E418A}">
      <dsp:nvSpPr>
        <dsp:cNvPr id="0" name=""/>
        <dsp:cNvSpPr/>
      </dsp:nvSpPr>
      <dsp:spPr>
        <a:xfrm>
          <a:off x="0" y="2282354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7B0D4-1481-DB40-A1BF-663608DDA68B}">
      <dsp:nvSpPr>
        <dsp:cNvPr id="0" name=""/>
        <dsp:cNvSpPr/>
      </dsp:nvSpPr>
      <dsp:spPr>
        <a:xfrm>
          <a:off x="411480" y="1972394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</a:t>
          </a:r>
          <a:r>
            <a:rPr lang="en-US" sz="2100" kern="1200" baseline="30000"/>
            <a:t>2</a:t>
          </a:r>
          <a:r>
            <a:rPr lang="en-US" sz="2100" kern="1200"/>
            <a:t>, q</a:t>
          </a:r>
          <a:r>
            <a:rPr lang="en-US" sz="2100" kern="1200" baseline="30000"/>
            <a:t>2</a:t>
          </a:r>
          <a:r>
            <a:rPr lang="en-US" sz="2100" kern="1200"/>
            <a:t>, and 2pq are genotype frequencies</a:t>
          </a:r>
        </a:p>
      </dsp:txBody>
      <dsp:txXfrm>
        <a:off x="441742" y="2002656"/>
        <a:ext cx="5700195" cy="559396"/>
      </dsp:txXfrm>
    </dsp:sp>
    <dsp:sp modelId="{6D86F378-BC02-F54A-AA08-CEC5D7187A29}">
      <dsp:nvSpPr>
        <dsp:cNvPr id="0" name=""/>
        <dsp:cNvSpPr/>
      </dsp:nvSpPr>
      <dsp:spPr>
        <a:xfrm>
          <a:off x="0" y="3234914"/>
          <a:ext cx="8229600" cy="12237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37388" rIns="63870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If the frequency of allele q is 0.6 what is p? </a:t>
          </a:r>
          <a:r>
            <a:rPr lang="en-US" sz="2100" b="1" kern="1200" dirty="0">
              <a:solidFill>
                <a:schemeClr val="accent6"/>
              </a:solidFill>
            </a:rPr>
            <a:t>0.4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Then what is the frequency of heterozygotes?</a:t>
          </a:r>
        </a:p>
      </dsp:txBody>
      <dsp:txXfrm>
        <a:off x="0" y="3234914"/>
        <a:ext cx="8229600" cy="1223774"/>
      </dsp:txXfrm>
    </dsp:sp>
    <dsp:sp modelId="{30CB63E9-BA47-C84D-8E87-462679FB5EB4}">
      <dsp:nvSpPr>
        <dsp:cNvPr id="0" name=""/>
        <dsp:cNvSpPr/>
      </dsp:nvSpPr>
      <dsp:spPr>
        <a:xfrm>
          <a:off x="411480" y="2924954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Questions:</a:t>
          </a:r>
        </a:p>
      </dsp:txBody>
      <dsp:txXfrm>
        <a:off x="441742" y="2955216"/>
        <a:ext cx="5700195" cy="559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DAF48B-587B-D14B-8776-45E2F12F9B2D}">
      <dsp:nvSpPr>
        <dsp:cNvPr id="0" name=""/>
        <dsp:cNvSpPr/>
      </dsp:nvSpPr>
      <dsp:spPr>
        <a:xfrm>
          <a:off x="0" y="393771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F1FB68-490F-5F46-B524-C26CCA7E3C16}">
      <dsp:nvSpPr>
        <dsp:cNvPr id="0" name=""/>
        <dsp:cNvSpPr/>
      </dsp:nvSpPr>
      <dsp:spPr>
        <a:xfrm>
          <a:off x="411480" y="83811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</a:t>
          </a:r>
          <a:r>
            <a:rPr lang="en-US" sz="2100" kern="1200" baseline="30000"/>
            <a:t>2</a:t>
          </a:r>
          <a:r>
            <a:rPr lang="en-US" sz="2100" kern="1200"/>
            <a:t> + 2pq + q</a:t>
          </a:r>
          <a:r>
            <a:rPr lang="en-US" sz="2100" kern="1200" baseline="30000"/>
            <a:t>2</a:t>
          </a:r>
          <a:r>
            <a:rPr lang="en-US" sz="2100" kern="1200"/>
            <a:t> = 1</a:t>
          </a:r>
        </a:p>
      </dsp:txBody>
      <dsp:txXfrm>
        <a:off x="441742" y="114073"/>
        <a:ext cx="5700195" cy="559396"/>
      </dsp:txXfrm>
    </dsp:sp>
    <dsp:sp modelId="{2C3E4B0B-4AB9-C845-9EE4-148EECFC4A82}">
      <dsp:nvSpPr>
        <dsp:cNvPr id="0" name=""/>
        <dsp:cNvSpPr/>
      </dsp:nvSpPr>
      <dsp:spPr>
        <a:xfrm>
          <a:off x="0" y="1346331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C2669-7BFD-6C4E-8C23-ED808F3DB41B}">
      <dsp:nvSpPr>
        <dsp:cNvPr id="0" name=""/>
        <dsp:cNvSpPr/>
      </dsp:nvSpPr>
      <dsp:spPr>
        <a:xfrm>
          <a:off x="411480" y="1036371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 and q are allele frequencies, so p + q = 1</a:t>
          </a:r>
        </a:p>
      </dsp:txBody>
      <dsp:txXfrm>
        <a:off x="441742" y="1066633"/>
        <a:ext cx="5700195" cy="559396"/>
      </dsp:txXfrm>
    </dsp:sp>
    <dsp:sp modelId="{6CCD3545-DBBE-8A44-AE0A-CEC0C60E418A}">
      <dsp:nvSpPr>
        <dsp:cNvPr id="0" name=""/>
        <dsp:cNvSpPr/>
      </dsp:nvSpPr>
      <dsp:spPr>
        <a:xfrm>
          <a:off x="0" y="2298891"/>
          <a:ext cx="8229600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37B0D4-1481-DB40-A1BF-663608DDA68B}">
      <dsp:nvSpPr>
        <dsp:cNvPr id="0" name=""/>
        <dsp:cNvSpPr/>
      </dsp:nvSpPr>
      <dsp:spPr>
        <a:xfrm>
          <a:off x="411480" y="1988931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</a:t>
          </a:r>
          <a:r>
            <a:rPr lang="en-US" sz="2100" kern="1200" baseline="30000"/>
            <a:t>2</a:t>
          </a:r>
          <a:r>
            <a:rPr lang="en-US" sz="2100" kern="1200"/>
            <a:t>, q</a:t>
          </a:r>
          <a:r>
            <a:rPr lang="en-US" sz="2100" kern="1200" baseline="30000"/>
            <a:t>2</a:t>
          </a:r>
          <a:r>
            <a:rPr lang="en-US" sz="2100" kern="1200"/>
            <a:t>, and 2pq are genotype frequencies</a:t>
          </a:r>
        </a:p>
      </dsp:txBody>
      <dsp:txXfrm>
        <a:off x="441742" y="2019193"/>
        <a:ext cx="5700195" cy="559396"/>
      </dsp:txXfrm>
    </dsp:sp>
    <dsp:sp modelId="{6D86F378-BC02-F54A-AA08-CEC5D7187A29}">
      <dsp:nvSpPr>
        <dsp:cNvPr id="0" name=""/>
        <dsp:cNvSpPr/>
      </dsp:nvSpPr>
      <dsp:spPr>
        <a:xfrm>
          <a:off x="0" y="3251451"/>
          <a:ext cx="8229600" cy="1190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437388" rIns="6387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frequency of allele q is 0.6 what is p? </a:t>
          </a:r>
          <a:r>
            <a:rPr lang="en-US" sz="2000" b="1" kern="1200" dirty="0">
              <a:solidFill>
                <a:schemeClr val="accent6"/>
              </a:solidFill>
            </a:rPr>
            <a:t>0.4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Then what is the frequency of heterozygotes? </a:t>
          </a:r>
          <a:r>
            <a:rPr lang="en-US" sz="2000" b="1" kern="1200" dirty="0">
              <a:solidFill>
                <a:srgbClr val="F79646"/>
              </a:solidFill>
              <a:latin typeface="Calibri"/>
              <a:ea typeface="+mn-ea"/>
              <a:cs typeface="+mn-cs"/>
            </a:rPr>
            <a:t>2 * 0.4 * 0.6 = </a:t>
          </a:r>
        </a:p>
      </dsp:txBody>
      <dsp:txXfrm>
        <a:off x="0" y="3251451"/>
        <a:ext cx="8229600" cy="1190699"/>
      </dsp:txXfrm>
    </dsp:sp>
    <dsp:sp modelId="{30CB63E9-BA47-C84D-8E87-462679FB5EB4}">
      <dsp:nvSpPr>
        <dsp:cNvPr id="0" name=""/>
        <dsp:cNvSpPr/>
      </dsp:nvSpPr>
      <dsp:spPr>
        <a:xfrm>
          <a:off x="411480" y="2941491"/>
          <a:ext cx="5760719" cy="619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Questions:</a:t>
          </a:r>
        </a:p>
      </dsp:txBody>
      <dsp:txXfrm>
        <a:off x="441742" y="2971753"/>
        <a:ext cx="5700195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88343A77-6F31-0B44-BEA7-DEF520352DC7}" type="datetimeFigureOut">
              <a:rPr lang="en-US" smtClean="0"/>
              <a:pPr/>
              <a:t>4/10/24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E0703B73-E2E3-F34C-92A1-184A048FB0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7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human genome reference sequence is an accepted representation of the human genome sequence that is used by researchers as a standard for comparison to DNA sequences generated in their studies. </a:t>
            </a:r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21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342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58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14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mating: everyone has</a:t>
            </a:r>
            <a:r>
              <a:rPr lang="en-US" baseline="0" dirty="0"/>
              <a:t> the same probability of contributing to next generation</a:t>
            </a:r>
          </a:p>
          <a:p>
            <a:endParaRPr lang="en-US" baseline="0" dirty="0"/>
          </a:p>
          <a:p>
            <a:r>
              <a:rPr lang="en-US" baseline="0" dirty="0"/>
              <a:t>What could disrupt hardy Weinberg?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95E83-BA13-5E46-BA6D-D99846E41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349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mating: everyone has</a:t>
            </a:r>
            <a:r>
              <a:rPr lang="en-US" baseline="0" dirty="0"/>
              <a:t> the same probability of contributing to next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95E83-BA13-5E46-BA6D-D99846E41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803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mating: everyone has</a:t>
            </a:r>
            <a:r>
              <a:rPr lang="en-US" baseline="0" dirty="0"/>
              <a:t> the same probability of contributing to next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95E83-BA13-5E46-BA6D-D99846E41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771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62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15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88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95E83-BA13-5E46-BA6D-D99846E41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452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6515D5-0720-434C-AC02-7C2D66FC62ED}" type="slidenum">
              <a:rPr lang="en-US"/>
              <a:pPr/>
              <a:t>5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mating: everyone has</a:t>
            </a:r>
            <a:r>
              <a:rPr lang="en-US" baseline="0" dirty="0"/>
              <a:t> the same probability of contributing to next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95E83-BA13-5E46-BA6D-D99846E41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234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G" dirty="0"/>
              <a:t>Geographical barrier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3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D7D945-0433-E849-B374-297B4FB65391}" type="slidenum">
              <a:rPr lang="en-US"/>
              <a:pPr/>
              <a:t>6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classes of mutations.  We’ll be focusing primarily on SNP</a:t>
            </a:r>
          </a:p>
          <a:p>
            <a:r>
              <a:rPr lang="en-US" dirty="0"/>
              <a:t>s,</a:t>
            </a:r>
            <a:r>
              <a:rPr lang="en-US" baseline="0" dirty="0"/>
              <a:t> STRs, and occasionally duplications.  But be award there are many forms of mutation within in the human genome.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67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83276-A470-5C43-8246-3EB17CB449A6}" type="slidenum">
              <a:rPr lang="en-US"/>
              <a:pPr/>
              <a:t>7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fluorescence in situ hybridization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7026F5-13BD-904C-AFCE-973C4BDCE227}" type="slidenum">
              <a:rPr lang="en-US"/>
              <a:pPr/>
              <a:t>8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NG" dirty="0"/>
              <a:t>sk class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76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221E77-E29B-AF43-B522-D7E889CCD908}" type="slidenum">
              <a:rPr lang="en-US"/>
              <a:pPr/>
              <a:t>13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58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03B73-E2E3-F34C-92A1-184A048FB02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30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Vast majority of the ‘genome-wide’ datasets are from SNP arrays. Will take years for NGS</a:t>
            </a:r>
            <a:r>
              <a:rPr lang="en-US" baseline="0" dirty="0"/>
              <a:t> to catch up.  SNP arrays started to be commonly used around 2005 after </a:t>
            </a:r>
            <a:r>
              <a:rPr lang="en-US" baseline="0" dirty="0" err="1"/>
              <a:t>HapMap</a:t>
            </a:r>
            <a:r>
              <a:rPr lang="en-US" baseline="0" dirty="0"/>
              <a:t> was initiated. </a:t>
            </a:r>
          </a:p>
          <a:p>
            <a:r>
              <a:rPr lang="en-US" baseline="0" dirty="0"/>
              <a:t>Just to give you a sense of the rapid change in human genetics.  I started my PhD in 2003.  At that time we were assaying SNPs by Sanger, sequencing the HVR of the </a:t>
            </a:r>
            <a:r>
              <a:rPr lang="en-US" baseline="0" dirty="0" err="1"/>
              <a:t>mtDNA</a:t>
            </a:r>
            <a:r>
              <a:rPr lang="en-US" baseline="0" dirty="0"/>
              <a:t>.  Within a few years, that was outdated. Needed to do complete </a:t>
            </a:r>
            <a:r>
              <a:rPr lang="en-US" baseline="0" dirty="0" err="1"/>
              <a:t>mtDNA</a:t>
            </a:r>
            <a:r>
              <a:rPr lang="en-US" baseline="0" dirty="0"/>
              <a:t> by Sanger. Then by the end of my PhD things had transitioned to SNP chips (300,000+ polymorphisms).  First 2 years of my postdoc we worked on SNP chips.  Then jumped to low coverage genome sequencing.  Now scaled back to </a:t>
            </a:r>
            <a:r>
              <a:rPr lang="en-US" baseline="0" dirty="0" err="1"/>
              <a:t>exome</a:t>
            </a:r>
            <a:r>
              <a:rPr lang="en-US" baseline="0" dirty="0"/>
              <a:t> sequencing.  People literally used to publish their data in the journal in big tables. Now you need a computer cluster and UNIX coding skills just to do download and do simple data manipulations.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7A9F2C-4204-CA47-94E8-DFE703F19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87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7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0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1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4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4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D1D86B4-4849-AA4A-9479-DCCE55F40E3A}" type="datetimeFigureOut">
              <a:rPr lang="en-US" smtClean="0"/>
              <a:pPr/>
              <a:t>4/10/24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BC80AC7D-392E-2341-8384-A03496BBDA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8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4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g-genomics.org/plink/1.9/basic_stats#hardy" TargetMode="External"/><Relationship Id="rId2" Type="http://schemas.openxmlformats.org/officeDocument/2006/relationships/hyperlink" Target="https://www.cog-genomics.org/plink/1.9/filter#hwe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7E85-52FF-9E44-9A12-0BF0A955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1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Helvetica" pitchFamily="2" charset="0"/>
              </a:rPr>
              <a:t>Week </a:t>
            </a:r>
            <a:r>
              <a:rPr lang="en-US" dirty="0">
                <a:latin typeface="Helvetica" pitchFamily="2" charset="0"/>
              </a:rPr>
              <a:t>1</a:t>
            </a:r>
            <a:r>
              <a:rPr lang="en-US" sz="4400" dirty="0">
                <a:latin typeface="Helvetica" pitchFamily="2" charset="0"/>
              </a:rPr>
              <a:t>: </a:t>
            </a:r>
            <a:r>
              <a:rPr lang="en-US" sz="4400" dirty="0"/>
              <a:t>SNPs, Heterozygosity</a:t>
            </a:r>
            <a:br>
              <a:rPr lang="en-US" sz="4400" dirty="0">
                <a:latin typeface="Helvetica" pitchFamily="2" charset="0"/>
              </a:rPr>
            </a:b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DDA5-0B98-5449-BEE2-49F9C8CAE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11" y="561622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>
                <a:latin typeface="Century Gothic" panose="020B0502020202020204" pitchFamily="34" charset="0"/>
              </a:rPr>
              <a:t>Human Population and Computational Genetics</a:t>
            </a:r>
          </a:p>
          <a:p>
            <a:pPr marL="0" indent="0">
              <a:buNone/>
            </a:pPr>
            <a:r>
              <a:rPr lang="en-US" sz="3600" dirty="0">
                <a:latin typeface="Century Gothic" panose="020B0502020202020204" pitchFamily="34" charset="0"/>
              </a:rPr>
              <a:t>	</a:t>
            </a:r>
            <a:r>
              <a:rPr lang="en-US" sz="1700" dirty="0">
                <a:latin typeface="Century Gothic" panose="020B0502020202020204" pitchFamily="34" charset="0"/>
              </a:rPr>
              <a:t>(Adapted from Dr. Brenna Henn’s </a:t>
            </a:r>
            <a:r>
              <a:rPr lang="en-US" sz="1700" dirty="0" err="1">
                <a:latin typeface="Century Gothic" panose="020B0502020202020204" pitchFamily="34" charset="0"/>
              </a:rPr>
              <a:t>UCDavis</a:t>
            </a:r>
            <a:r>
              <a:rPr lang="en-US" sz="1700" dirty="0">
                <a:latin typeface="Century Gothic" panose="020B0502020202020204" pitchFamily="34" charset="0"/>
              </a:rPr>
              <a:t> Course)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Helvetica" pitchFamily="2" charset="0"/>
              </a:rPr>
              <a:t>Oshiomah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Oyageshio</a:t>
            </a: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" pitchFamily="2" charset="0"/>
              </a:rPr>
              <a:t>PhD Candidate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" pitchFamily="2" charset="0"/>
              </a:rPr>
              <a:t>											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en-US" sz="2400" dirty="0">
                <a:latin typeface="Helvetica" pitchFamily="2" charset="0"/>
              </a:rPr>
              <a:t>											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12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3AA4-3206-C748-87A9-9E1ECE89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900">
                <a:latin typeface="+mj-lt"/>
              </a:rPr>
              <a:t>Heterozygosity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46B7D-AA56-D80E-D471-FB78E46A4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7" b="7894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A60A28-4C2F-E340-9E50-3DD090F30459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/>
              <a:t>A measure of the diversity of a polymorphic locus</a:t>
            </a:r>
            <a:r>
              <a:rPr lang="en-US" sz="1600"/>
              <a:t>; for a </a:t>
            </a:r>
            <a:r>
              <a:rPr lang="en-US" sz="1600" i="1"/>
              <a:t>diploid</a:t>
            </a:r>
            <a:r>
              <a:rPr lang="en-US" sz="1600"/>
              <a:t> locus, the average probability that the </a:t>
            </a:r>
            <a:r>
              <a:rPr lang="en-US" sz="1600" i="1"/>
              <a:t>alleles</a:t>
            </a:r>
            <a:r>
              <a:rPr lang="en-US" sz="1600"/>
              <a:t> carried by an individual are different from each other.</a:t>
            </a:r>
          </a:p>
        </p:txBody>
      </p:sp>
    </p:spTree>
    <p:extLst>
      <p:ext uri="{BB962C8B-B14F-4D97-AF65-F5344CB8AC3E}">
        <p14:creationId xmlns:p14="http://schemas.microsoft.com/office/powerpoint/2010/main" val="221368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3AA4-3206-C748-87A9-9E1ECE89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900">
                <a:latin typeface="+mj-lt"/>
              </a:rPr>
              <a:t>Heterozygosity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46B7D-AA56-D80E-D471-FB78E46A4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7" b="7894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A60A28-4C2F-E340-9E50-3DD090F30459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/>
              <a:t>A measure of the diversity of a polymorphic locus</a:t>
            </a:r>
            <a:r>
              <a:rPr lang="en-US" sz="1600"/>
              <a:t>; for a </a:t>
            </a:r>
            <a:r>
              <a:rPr lang="en-US" sz="1600" i="1"/>
              <a:t>diploid</a:t>
            </a:r>
            <a:r>
              <a:rPr lang="en-US" sz="1600"/>
              <a:t> locus, the average probability that the </a:t>
            </a:r>
            <a:r>
              <a:rPr lang="en-US" sz="1600" i="1"/>
              <a:t>alleles</a:t>
            </a:r>
            <a:r>
              <a:rPr lang="en-US" sz="1600"/>
              <a:t> carried by an individual are different from each other.</a:t>
            </a:r>
          </a:p>
        </p:txBody>
      </p:sp>
    </p:spTree>
    <p:extLst>
      <p:ext uri="{BB962C8B-B14F-4D97-AF65-F5344CB8AC3E}">
        <p14:creationId xmlns:p14="http://schemas.microsoft.com/office/powerpoint/2010/main" val="4094648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3AA4-3206-C748-87A9-9E1ECE89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900">
                <a:latin typeface="+mj-lt"/>
              </a:rPr>
              <a:t>Heterozygosity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46B7D-AA56-D80E-D471-FB78E46A4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7" b="7894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A60A28-4C2F-E340-9E50-3DD090F30459}"/>
              </a:ext>
            </a:extLst>
          </p:cNvPr>
          <p:cNvSpPr txBox="1"/>
          <p:nvPr/>
        </p:nvSpPr>
        <p:spPr>
          <a:xfrm>
            <a:off x="3167986" y="3752850"/>
            <a:ext cx="561406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u="sng"/>
              <a:t>A measure of the diversity of a polymorphic locus</a:t>
            </a:r>
            <a:r>
              <a:rPr lang="en-US" sz="1600"/>
              <a:t>; for a </a:t>
            </a:r>
            <a:r>
              <a:rPr lang="en-US" sz="1600" i="1"/>
              <a:t>diploid</a:t>
            </a:r>
            <a:r>
              <a:rPr lang="en-US" sz="1600"/>
              <a:t> locus, the average probability that the </a:t>
            </a:r>
            <a:r>
              <a:rPr lang="en-US" sz="1600" i="1"/>
              <a:t>alleles</a:t>
            </a:r>
            <a:r>
              <a:rPr lang="en-US" sz="1600"/>
              <a:t> carried by an individual are different from each other.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47E6274-9D70-50C1-9AAE-37ED62BF2F51}"/>
              </a:ext>
            </a:extLst>
          </p:cNvPr>
          <p:cNvSpPr/>
          <p:nvPr/>
        </p:nvSpPr>
        <p:spPr>
          <a:xfrm rot="18608648">
            <a:off x="5486401" y="3491093"/>
            <a:ext cx="1157468" cy="52351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2759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figure_09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279400"/>
            <a:ext cx="7202488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0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45616" y="2794247"/>
          <a:ext cx="6236136" cy="1758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900" imgH="419100" progId="Equation.3">
                  <p:embed/>
                </p:oleObj>
              </mc:Choice>
              <mc:Fallback>
                <p:oleObj name="Equation" r:id="rId2" imgW="1485900" imgH="419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5616" y="2794247"/>
                        <a:ext cx="6236136" cy="1758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73474" y="2249155"/>
            <a:ext cx="315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  <a:r>
              <a:rPr lang="en-US" dirty="0"/>
              <a:t> is the number of alleles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63683" y="46420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frequency of the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allele in a 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9609" y="2249155"/>
            <a:ext cx="212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for sample size, 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64055A-665D-064C-8177-9193B7BB8820}"/>
              </a:ext>
            </a:extLst>
          </p:cNvPr>
          <p:cNvSpPr txBox="1">
            <a:spLocks/>
          </p:cNvSpPr>
          <p:nvPr/>
        </p:nvSpPr>
        <p:spPr>
          <a:xfrm>
            <a:off x="457200" y="390939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Heterozygosity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25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45616" y="2794247"/>
          <a:ext cx="6236136" cy="1758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900" imgH="419100" progId="Equation.3">
                  <p:embed/>
                </p:oleObj>
              </mc:Choice>
              <mc:Fallback>
                <p:oleObj name="Equation" r:id="rId2" imgW="1485900" imgH="419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5616" y="2794247"/>
                        <a:ext cx="6236136" cy="1758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73474" y="2249155"/>
            <a:ext cx="315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  <a:r>
              <a:rPr lang="en-US" dirty="0"/>
              <a:t> is the number of alleles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63683" y="46420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frequency of the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allele in a 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9609" y="2249155"/>
            <a:ext cx="212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for sample size, 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64055A-665D-064C-8177-9193B7BB8820}"/>
              </a:ext>
            </a:extLst>
          </p:cNvPr>
          <p:cNvSpPr txBox="1">
            <a:spLocks/>
          </p:cNvSpPr>
          <p:nvPr/>
        </p:nvSpPr>
        <p:spPr>
          <a:xfrm>
            <a:off x="457200" y="390939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Heterozygosity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1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224856" y="1986365"/>
          <a:ext cx="3804883" cy="1073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900" imgH="419100" progId="Equation.3">
                  <p:embed/>
                </p:oleObj>
              </mc:Choice>
              <mc:Fallback>
                <p:oleObj name="Equation" r:id="rId2" imgW="1485900" imgH="419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4856" y="1986365"/>
                        <a:ext cx="3804883" cy="1073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7151" y="1730300"/>
            <a:ext cx="315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  <a:r>
              <a:rPr lang="en-US" dirty="0"/>
              <a:t> is the </a:t>
            </a:r>
            <a:r>
              <a:rPr lang="en-US" sz="1600" dirty="0"/>
              <a:t>number</a:t>
            </a:r>
            <a:r>
              <a:rPr lang="en-US" dirty="0"/>
              <a:t> of alleles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32243" y="291331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frequency of the </a:t>
            </a:r>
            <a:r>
              <a:rPr lang="en-US" sz="1600" i="1" dirty="0" err="1"/>
              <a:t>i</a:t>
            </a:r>
            <a:r>
              <a:rPr lang="en-US" sz="1600" dirty="0" err="1"/>
              <a:t>th</a:t>
            </a:r>
            <a:r>
              <a:rPr lang="en-US" sz="1600" dirty="0"/>
              <a:t> allele in a 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2387" y="1505386"/>
            <a:ext cx="150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Correction for sample size, 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64055A-665D-064C-8177-9193B7BB8820}"/>
              </a:ext>
            </a:extLst>
          </p:cNvPr>
          <p:cNvSpPr txBox="1">
            <a:spLocks/>
          </p:cNvSpPr>
          <p:nvPr/>
        </p:nvSpPr>
        <p:spPr>
          <a:xfrm>
            <a:off x="457200" y="390939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Heterozygosity (simplified)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3202B-70B4-1548-BE79-7E549A453D12}"/>
              </a:ext>
            </a:extLst>
          </p:cNvPr>
          <p:cNvSpPr txBox="1"/>
          <p:nvPr/>
        </p:nvSpPr>
        <p:spPr>
          <a:xfrm>
            <a:off x="457200" y="3340026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 what is this </a:t>
            </a:r>
            <a:r>
              <a:rPr lang="en-US" sz="2000" i="1" dirty="0"/>
              <a:t>really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looking at a biallelic locus, q (as in the number of alleles) = 2, so the right part of the equation simplifies to: </a:t>
            </a:r>
            <a:r>
              <a:rPr lang="en-US" sz="2000" b="1" dirty="0"/>
              <a:t>1 - (x</a:t>
            </a:r>
            <a:r>
              <a:rPr lang="en-US" sz="2000" b="1" baseline="-25000" dirty="0"/>
              <a:t>A</a:t>
            </a:r>
            <a:r>
              <a:rPr lang="en-US" sz="2000" b="1" baseline="30000" dirty="0"/>
              <a:t>2</a:t>
            </a:r>
            <a:r>
              <a:rPr lang="en-US" sz="2000" b="1" dirty="0"/>
              <a:t>+ x</a:t>
            </a:r>
            <a:r>
              <a:rPr lang="en-US" sz="2000" b="1" baseline="-25000" dirty="0"/>
              <a:t>a</a:t>
            </a:r>
            <a:r>
              <a:rPr lang="en-US" sz="2000" b="1" baseline="30000" dirty="0"/>
              <a:t>2</a:t>
            </a:r>
            <a:r>
              <a:rPr lang="en-US" sz="20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x</a:t>
            </a:r>
            <a:r>
              <a:rPr lang="en-US" sz="2000" baseline="-25000" dirty="0" err="1"/>
              <a:t>A</a:t>
            </a:r>
            <a:r>
              <a:rPr lang="en-US" sz="2000" baseline="-25000" dirty="0"/>
              <a:t> </a:t>
            </a:r>
            <a:r>
              <a:rPr lang="en-US" sz="2000" dirty="0"/>
              <a:t>and </a:t>
            </a:r>
            <a:r>
              <a:rPr lang="en-US" sz="2000" dirty="0" err="1"/>
              <a:t>x</a:t>
            </a:r>
            <a:r>
              <a:rPr lang="en-US" sz="2000" baseline="-25000" dirty="0" err="1"/>
              <a:t>a</a:t>
            </a:r>
            <a:r>
              <a:rPr lang="en-US" sz="2000" dirty="0"/>
              <a:t> are representing 2 different alleles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0470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Drift occurs in Finite Populations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alleles from the parental generation with replacement to form the new population</a:t>
            </a:r>
          </a:p>
          <a:p>
            <a:pPr lvl="1"/>
            <a:r>
              <a:rPr lang="en-US" dirty="0"/>
              <a:t>You can draw the same allele twice! </a:t>
            </a:r>
            <a:r>
              <a:rPr lang="en-US" dirty="0">
                <a:sym typeface="Wingdings"/>
              </a:rPr>
              <a:t> increase </a:t>
            </a:r>
            <a:r>
              <a:rPr lang="en-US" dirty="0" err="1">
                <a:sym typeface="Wingdings"/>
              </a:rPr>
              <a:t>homozygosity</a:t>
            </a:r>
            <a:endParaRPr lang="en-US" dirty="0"/>
          </a:p>
          <a:p>
            <a:r>
              <a:rPr lang="en-US" dirty="0"/>
              <a:t>Change in frequency between generations will occur with a variance of </a:t>
            </a:r>
            <a:r>
              <a:rPr lang="en-US" i="1" dirty="0"/>
              <a:t>p</a:t>
            </a:r>
            <a:r>
              <a:rPr lang="en-US" dirty="0"/>
              <a:t>(1-</a:t>
            </a:r>
            <a:r>
              <a:rPr lang="en-US" i="1" dirty="0"/>
              <a:t>p</a:t>
            </a:r>
            <a:r>
              <a:rPr lang="en-US" dirty="0"/>
              <a:t>) / 2</a:t>
            </a:r>
            <a:r>
              <a:rPr lang="en-US" i="1" dirty="0"/>
              <a:t>N</a:t>
            </a:r>
          </a:p>
          <a:p>
            <a:pPr lvl="1"/>
            <a:r>
              <a:rPr lang="en-US" dirty="0"/>
              <a:t>For a diploid population</a:t>
            </a:r>
          </a:p>
        </p:txBody>
      </p:sp>
    </p:spTree>
    <p:extLst>
      <p:ext uri="{BB962C8B-B14F-4D97-AF65-F5344CB8AC3E}">
        <p14:creationId xmlns:p14="http://schemas.microsoft.com/office/powerpoint/2010/main" val="10928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If the parental population is finite, allele frequencies can change in a generation.</a:t>
            </a:r>
          </a:p>
        </p:txBody>
      </p:sp>
      <p:sp>
        <p:nvSpPr>
          <p:cNvPr id="4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  <a:gd name="connsiteX0" fmla="*/ 0 w 7818120"/>
              <a:gd name="connsiteY0" fmla="*/ 0 h 18288"/>
              <a:gd name="connsiteX1" fmla="*/ 573329 w 7818120"/>
              <a:gd name="connsiteY1" fmla="*/ 0 h 18288"/>
              <a:gd name="connsiteX2" fmla="*/ 990295 w 7818120"/>
              <a:gd name="connsiteY2" fmla="*/ 0 h 18288"/>
              <a:gd name="connsiteX3" fmla="*/ 1394232 w 7818120"/>
              <a:gd name="connsiteY3" fmla="*/ 0 h 18288"/>
              <a:gd name="connsiteX4" fmla="*/ 1798168 w 7818120"/>
              <a:gd name="connsiteY4" fmla="*/ 0 h 18288"/>
              <a:gd name="connsiteX5" fmla="*/ 2371496 w 7818120"/>
              <a:gd name="connsiteY5" fmla="*/ 0 h 18288"/>
              <a:gd name="connsiteX6" fmla="*/ 2944825 w 7818120"/>
              <a:gd name="connsiteY6" fmla="*/ 0 h 18288"/>
              <a:gd name="connsiteX7" fmla="*/ 3752698 w 7818120"/>
              <a:gd name="connsiteY7" fmla="*/ 0 h 18288"/>
              <a:gd name="connsiteX8" fmla="*/ 4247845 w 7818120"/>
              <a:gd name="connsiteY8" fmla="*/ 0 h 18288"/>
              <a:gd name="connsiteX9" fmla="*/ 5055718 w 7818120"/>
              <a:gd name="connsiteY9" fmla="*/ 0 h 18288"/>
              <a:gd name="connsiteX10" fmla="*/ 5863590 w 7818120"/>
              <a:gd name="connsiteY10" fmla="*/ 0 h 18288"/>
              <a:gd name="connsiteX11" fmla="*/ 6515100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401154 w 7818120"/>
              <a:gd name="connsiteY14" fmla="*/ 18288 h 18288"/>
              <a:gd name="connsiteX15" fmla="*/ 6593281 w 7818120"/>
              <a:gd name="connsiteY15" fmla="*/ 18288 h 18288"/>
              <a:gd name="connsiteX16" fmla="*/ 6098134 w 7818120"/>
              <a:gd name="connsiteY16" fmla="*/ 18288 h 18288"/>
              <a:gd name="connsiteX17" fmla="*/ 5446624 w 7818120"/>
              <a:gd name="connsiteY17" fmla="*/ 18288 h 18288"/>
              <a:gd name="connsiteX18" fmla="*/ 4638751 w 7818120"/>
              <a:gd name="connsiteY18" fmla="*/ 18288 h 18288"/>
              <a:gd name="connsiteX19" fmla="*/ 3987241 w 7818120"/>
              <a:gd name="connsiteY19" fmla="*/ 18288 h 18288"/>
              <a:gd name="connsiteX20" fmla="*/ 3570275 w 7818120"/>
              <a:gd name="connsiteY20" fmla="*/ 18288 h 18288"/>
              <a:gd name="connsiteX21" fmla="*/ 3075127 w 7818120"/>
              <a:gd name="connsiteY21" fmla="*/ 18288 h 18288"/>
              <a:gd name="connsiteX22" fmla="*/ 2267255 w 7818120"/>
              <a:gd name="connsiteY22" fmla="*/ 18288 h 18288"/>
              <a:gd name="connsiteX23" fmla="*/ 1615745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w="7818120" h="18288" fill="none" stroke="0" extrusionOk="0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18120"/>
                      <a:gd name="connsiteY0" fmla="*/ 0 h 18288"/>
                      <a:gd name="connsiteX1" fmla="*/ 416966 w 7818120"/>
                      <a:gd name="connsiteY1" fmla="*/ 0 h 18288"/>
                      <a:gd name="connsiteX2" fmla="*/ 1146658 w 7818120"/>
                      <a:gd name="connsiteY2" fmla="*/ 0 h 18288"/>
                      <a:gd name="connsiteX3" fmla="*/ 1563624 w 7818120"/>
                      <a:gd name="connsiteY3" fmla="*/ 0 h 18288"/>
                      <a:gd name="connsiteX4" fmla="*/ 2136953 w 7818120"/>
                      <a:gd name="connsiteY4" fmla="*/ 0 h 18288"/>
                      <a:gd name="connsiteX5" fmla="*/ 2944825 w 7818120"/>
                      <a:gd name="connsiteY5" fmla="*/ 0 h 18288"/>
                      <a:gd name="connsiteX6" fmla="*/ 3596335 w 7818120"/>
                      <a:gd name="connsiteY6" fmla="*/ 0 h 18288"/>
                      <a:gd name="connsiteX7" fmla="*/ 4326026 w 7818120"/>
                      <a:gd name="connsiteY7" fmla="*/ 0 h 18288"/>
                      <a:gd name="connsiteX8" fmla="*/ 4899355 w 7818120"/>
                      <a:gd name="connsiteY8" fmla="*/ 0 h 18288"/>
                      <a:gd name="connsiteX9" fmla="*/ 5550865 w 7818120"/>
                      <a:gd name="connsiteY9" fmla="*/ 0 h 18288"/>
                      <a:gd name="connsiteX10" fmla="*/ 6358738 w 7818120"/>
                      <a:gd name="connsiteY10" fmla="*/ 0 h 18288"/>
                      <a:gd name="connsiteX11" fmla="*/ 6853885 w 7818120"/>
                      <a:gd name="connsiteY11" fmla="*/ 0 h 18288"/>
                      <a:gd name="connsiteX12" fmla="*/ 7818120 w 7818120"/>
                      <a:gd name="connsiteY12" fmla="*/ 0 h 18288"/>
                      <a:gd name="connsiteX13" fmla="*/ 7818120 w 7818120"/>
                      <a:gd name="connsiteY13" fmla="*/ 18288 h 18288"/>
                      <a:gd name="connsiteX14" fmla="*/ 7244791 w 7818120"/>
                      <a:gd name="connsiteY14" fmla="*/ 18288 h 18288"/>
                      <a:gd name="connsiteX15" fmla="*/ 6827825 w 7818120"/>
                      <a:gd name="connsiteY15" fmla="*/ 18288 h 18288"/>
                      <a:gd name="connsiteX16" fmla="*/ 6176315 w 7818120"/>
                      <a:gd name="connsiteY16" fmla="*/ 18288 h 18288"/>
                      <a:gd name="connsiteX17" fmla="*/ 5681167 w 7818120"/>
                      <a:gd name="connsiteY17" fmla="*/ 18288 h 18288"/>
                      <a:gd name="connsiteX18" fmla="*/ 5029657 w 7818120"/>
                      <a:gd name="connsiteY18" fmla="*/ 18288 h 18288"/>
                      <a:gd name="connsiteX19" fmla="*/ 4378147 w 7818120"/>
                      <a:gd name="connsiteY19" fmla="*/ 18288 h 18288"/>
                      <a:gd name="connsiteX20" fmla="*/ 3726637 w 7818120"/>
                      <a:gd name="connsiteY20" fmla="*/ 18288 h 18288"/>
                      <a:gd name="connsiteX21" fmla="*/ 3075127 w 7818120"/>
                      <a:gd name="connsiteY21" fmla="*/ 18288 h 18288"/>
                      <a:gd name="connsiteX22" fmla="*/ 2501798 w 7818120"/>
                      <a:gd name="connsiteY22" fmla="*/ 18288 h 18288"/>
                      <a:gd name="connsiteX23" fmla="*/ 1772107 w 7818120"/>
                      <a:gd name="connsiteY23" fmla="*/ 18288 h 18288"/>
                      <a:gd name="connsiteX24" fmla="*/ 1120597 w 7818120"/>
                      <a:gd name="connsiteY24" fmla="*/ 18288 h 18288"/>
                      <a:gd name="connsiteX25" fmla="*/ 0 w 7818120"/>
                      <a:gd name="connsiteY25" fmla="*/ 18288 h 18288"/>
                      <a:gd name="connsiteX26" fmla="*/ 0 w 7818120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818120" h="18288" fill="none" extrusionOk="0">
                        <a:moveTo>
                          <a:pt x="0" y="0"/>
                        </a:moveTo>
                        <a:cubicBezTo>
                          <a:pt x="121520" y="-12182"/>
                          <a:pt x="211324" y="18247"/>
                          <a:pt x="416966" y="0"/>
                        </a:cubicBezTo>
                        <a:cubicBezTo>
                          <a:pt x="622608" y="-18247"/>
                          <a:pt x="891241" y="-13744"/>
                          <a:pt x="1146658" y="0"/>
                        </a:cubicBezTo>
                        <a:cubicBezTo>
                          <a:pt x="1402075" y="13744"/>
                          <a:pt x="1378880" y="-8543"/>
                          <a:pt x="1563624" y="0"/>
                        </a:cubicBezTo>
                        <a:cubicBezTo>
                          <a:pt x="1748368" y="8543"/>
                          <a:pt x="1972300" y="7443"/>
                          <a:pt x="2136953" y="0"/>
                        </a:cubicBezTo>
                        <a:cubicBezTo>
                          <a:pt x="2301606" y="-7443"/>
                          <a:pt x="2679634" y="12382"/>
                          <a:pt x="2944825" y="0"/>
                        </a:cubicBezTo>
                        <a:cubicBezTo>
                          <a:pt x="3210016" y="-12382"/>
                          <a:pt x="3409232" y="17967"/>
                          <a:pt x="3596335" y="0"/>
                        </a:cubicBezTo>
                        <a:cubicBezTo>
                          <a:pt x="3783438" y="-17967"/>
                          <a:pt x="4002523" y="-28578"/>
                          <a:pt x="4326026" y="0"/>
                        </a:cubicBezTo>
                        <a:cubicBezTo>
                          <a:pt x="4649529" y="28578"/>
                          <a:pt x="4777384" y="-3624"/>
                          <a:pt x="4899355" y="0"/>
                        </a:cubicBezTo>
                        <a:cubicBezTo>
                          <a:pt x="5021326" y="3624"/>
                          <a:pt x="5317653" y="1281"/>
                          <a:pt x="5550865" y="0"/>
                        </a:cubicBezTo>
                        <a:cubicBezTo>
                          <a:pt x="5784077" y="-1281"/>
                          <a:pt x="6142956" y="-39637"/>
                          <a:pt x="6358738" y="0"/>
                        </a:cubicBezTo>
                        <a:cubicBezTo>
                          <a:pt x="6574520" y="39637"/>
                          <a:pt x="6724785" y="-4460"/>
                          <a:pt x="6853885" y="0"/>
                        </a:cubicBezTo>
                        <a:cubicBezTo>
                          <a:pt x="6982985" y="4460"/>
                          <a:pt x="7403044" y="-1955"/>
                          <a:pt x="7818120" y="0"/>
                        </a:cubicBezTo>
                        <a:cubicBezTo>
                          <a:pt x="7817988" y="7702"/>
                          <a:pt x="7817908" y="13511"/>
                          <a:pt x="7818120" y="18288"/>
                        </a:cubicBezTo>
                        <a:cubicBezTo>
                          <a:pt x="7698847" y="-3267"/>
                          <a:pt x="7390924" y="22979"/>
                          <a:pt x="7244791" y="18288"/>
                        </a:cubicBezTo>
                        <a:cubicBezTo>
                          <a:pt x="7098658" y="13597"/>
                          <a:pt x="6952735" y="29357"/>
                          <a:pt x="6827825" y="18288"/>
                        </a:cubicBezTo>
                        <a:cubicBezTo>
                          <a:pt x="6702915" y="7219"/>
                          <a:pt x="6338661" y="34530"/>
                          <a:pt x="6176315" y="18288"/>
                        </a:cubicBezTo>
                        <a:cubicBezTo>
                          <a:pt x="6013969" y="2047"/>
                          <a:pt x="5850602" y="6362"/>
                          <a:pt x="5681167" y="18288"/>
                        </a:cubicBezTo>
                        <a:cubicBezTo>
                          <a:pt x="5511732" y="30214"/>
                          <a:pt x="5312143" y="419"/>
                          <a:pt x="5029657" y="18288"/>
                        </a:cubicBezTo>
                        <a:cubicBezTo>
                          <a:pt x="4747171" y="36158"/>
                          <a:pt x="4655062" y="30740"/>
                          <a:pt x="4378147" y="18288"/>
                        </a:cubicBezTo>
                        <a:cubicBezTo>
                          <a:pt x="4101232" y="5837"/>
                          <a:pt x="4037646" y="44706"/>
                          <a:pt x="3726637" y="18288"/>
                        </a:cubicBezTo>
                        <a:cubicBezTo>
                          <a:pt x="3415628" y="-8130"/>
                          <a:pt x="3321756" y="45507"/>
                          <a:pt x="3075127" y="18288"/>
                        </a:cubicBezTo>
                        <a:cubicBezTo>
                          <a:pt x="2828498" y="-8931"/>
                          <a:pt x="2684733" y="14853"/>
                          <a:pt x="2501798" y="18288"/>
                        </a:cubicBezTo>
                        <a:cubicBezTo>
                          <a:pt x="2318863" y="21723"/>
                          <a:pt x="2121844" y="-13013"/>
                          <a:pt x="1772107" y="18288"/>
                        </a:cubicBezTo>
                        <a:cubicBezTo>
                          <a:pt x="1422370" y="49589"/>
                          <a:pt x="1431548" y="31666"/>
                          <a:pt x="1120597" y="18288"/>
                        </a:cubicBezTo>
                        <a:cubicBezTo>
                          <a:pt x="809646" y="4911"/>
                          <a:pt x="246393" y="5624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7818120" h="18288" stroke="0" extrusionOk="0">
                        <a:moveTo>
                          <a:pt x="0" y="0"/>
                        </a:moveTo>
                        <a:cubicBezTo>
                          <a:pt x="177487" y="-4302"/>
                          <a:pt x="287499" y="4997"/>
                          <a:pt x="573329" y="0"/>
                        </a:cubicBezTo>
                        <a:cubicBezTo>
                          <a:pt x="859159" y="-4997"/>
                          <a:pt x="821965" y="-336"/>
                          <a:pt x="990295" y="0"/>
                        </a:cubicBezTo>
                        <a:cubicBezTo>
                          <a:pt x="1158625" y="336"/>
                          <a:pt x="1587918" y="-4681"/>
                          <a:pt x="1798168" y="0"/>
                        </a:cubicBezTo>
                        <a:cubicBezTo>
                          <a:pt x="2008418" y="4681"/>
                          <a:pt x="2088841" y="-2754"/>
                          <a:pt x="2371496" y="0"/>
                        </a:cubicBezTo>
                        <a:cubicBezTo>
                          <a:pt x="2654151" y="2754"/>
                          <a:pt x="2701462" y="-24976"/>
                          <a:pt x="2944825" y="0"/>
                        </a:cubicBezTo>
                        <a:cubicBezTo>
                          <a:pt x="3188188" y="24976"/>
                          <a:pt x="3511636" y="25407"/>
                          <a:pt x="3752698" y="0"/>
                        </a:cubicBezTo>
                        <a:cubicBezTo>
                          <a:pt x="3993760" y="-25407"/>
                          <a:pt x="4107153" y="6432"/>
                          <a:pt x="4247845" y="0"/>
                        </a:cubicBezTo>
                        <a:cubicBezTo>
                          <a:pt x="4388537" y="-6432"/>
                          <a:pt x="4835598" y="-5108"/>
                          <a:pt x="5055718" y="0"/>
                        </a:cubicBezTo>
                        <a:cubicBezTo>
                          <a:pt x="5275838" y="5108"/>
                          <a:pt x="5461006" y="-24536"/>
                          <a:pt x="5863590" y="0"/>
                        </a:cubicBezTo>
                        <a:cubicBezTo>
                          <a:pt x="6266174" y="24536"/>
                          <a:pt x="6355549" y="-19657"/>
                          <a:pt x="6515100" y="0"/>
                        </a:cubicBezTo>
                        <a:cubicBezTo>
                          <a:pt x="6674651" y="19657"/>
                          <a:pt x="7275423" y="-57462"/>
                          <a:pt x="7818120" y="0"/>
                        </a:cubicBezTo>
                        <a:cubicBezTo>
                          <a:pt x="7818132" y="8833"/>
                          <a:pt x="7818660" y="9830"/>
                          <a:pt x="7818120" y="18288"/>
                        </a:cubicBezTo>
                        <a:cubicBezTo>
                          <a:pt x="7610240" y="4606"/>
                          <a:pt x="7521789" y="7721"/>
                          <a:pt x="7401154" y="18288"/>
                        </a:cubicBezTo>
                        <a:cubicBezTo>
                          <a:pt x="7280519" y="28855"/>
                          <a:pt x="6930719" y="4225"/>
                          <a:pt x="6593281" y="18288"/>
                        </a:cubicBezTo>
                        <a:cubicBezTo>
                          <a:pt x="6255843" y="32351"/>
                          <a:pt x="6286682" y="1162"/>
                          <a:pt x="6098134" y="18288"/>
                        </a:cubicBezTo>
                        <a:cubicBezTo>
                          <a:pt x="5909586" y="35414"/>
                          <a:pt x="5602789" y="48596"/>
                          <a:pt x="5446624" y="18288"/>
                        </a:cubicBezTo>
                        <a:cubicBezTo>
                          <a:pt x="5290459" y="-12020"/>
                          <a:pt x="4917039" y="21960"/>
                          <a:pt x="4638751" y="18288"/>
                        </a:cubicBezTo>
                        <a:cubicBezTo>
                          <a:pt x="4360463" y="14616"/>
                          <a:pt x="4304690" y="5450"/>
                          <a:pt x="3987241" y="18288"/>
                        </a:cubicBezTo>
                        <a:cubicBezTo>
                          <a:pt x="3669792" y="31127"/>
                          <a:pt x="3758742" y="32551"/>
                          <a:pt x="3570275" y="18288"/>
                        </a:cubicBezTo>
                        <a:cubicBezTo>
                          <a:pt x="3381808" y="4025"/>
                          <a:pt x="3267153" y="36200"/>
                          <a:pt x="3075127" y="18288"/>
                        </a:cubicBezTo>
                        <a:cubicBezTo>
                          <a:pt x="2883101" y="376"/>
                          <a:pt x="2665825" y="10973"/>
                          <a:pt x="2267255" y="18288"/>
                        </a:cubicBezTo>
                        <a:cubicBezTo>
                          <a:pt x="1868685" y="25603"/>
                          <a:pt x="1884698" y="28410"/>
                          <a:pt x="1615745" y="18288"/>
                        </a:cubicBezTo>
                        <a:cubicBezTo>
                          <a:pt x="1346792" y="8167"/>
                          <a:pt x="1320952" y="10430"/>
                          <a:pt x="1120597" y="18288"/>
                        </a:cubicBezTo>
                        <a:cubicBezTo>
                          <a:pt x="920242" y="26146"/>
                          <a:pt x="556507" y="50790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380073" y="4404683"/>
            <a:ext cx="1819080" cy="177228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52774" y="5370713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21555" y="5777592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14737" y="4980824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82426" y="5443508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32176" y="5790845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01323" y="5053619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51572" y="5328161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75865" y="5328161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13468" y="4866450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17376" y="5002993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85259" y="5294778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64052" y="4637639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85259" y="5002993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944846" y="2228087"/>
            <a:ext cx="1819080" cy="177228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32642" y="2605799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66095" y="2877023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6345" y="3151565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440637" y="3151565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78241" y="2689853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79074" y="3447446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82149" y="2826396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150032" y="3118182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028824" y="2461042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82149" y="3374651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99782" y="2570481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96949" y="3169692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150032" y="2826396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751396" y="3719420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41200" y="4629320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24" idx="4"/>
          </p:cNvCxnSpPr>
          <p:nvPr/>
        </p:nvCxnSpPr>
        <p:spPr>
          <a:xfrm>
            <a:off x="3854386" y="4000367"/>
            <a:ext cx="586251" cy="86608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06409" y="3881441"/>
            <a:ext cx="13922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1480">
              <a:spcAft>
                <a:spcPts val="600"/>
              </a:spcAft>
            </a:pPr>
            <a:r>
              <a:rPr lang="en-US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generation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Heterozygosity declines in a finite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34" y="1842052"/>
            <a:ext cx="8343266" cy="4284111"/>
          </a:xfrm>
        </p:spPr>
        <p:txBody>
          <a:bodyPr>
            <a:normAutofit/>
          </a:bodyPr>
          <a:lstStyle/>
          <a:p>
            <a:r>
              <a:rPr lang="en-US" dirty="0"/>
              <a:t>Even under random mating</a:t>
            </a:r>
          </a:p>
          <a:p>
            <a:r>
              <a:rPr lang="en-US" dirty="0"/>
              <a:t>Simply due to chance</a:t>
            </a:r>
          </a:p>
          <a:p>
            <a:r>
              <a:rPr lang="en-US" dirty="0"/>
              <a:t>Without mutation!</a:t>
            </a:r>
          </a:p>
          <a:p>
            <a:pPr lvl="1"/>
            <a:r>
              <a:rPr lang="en-US" dirty="0"/>
              <a:t>What would mutation do?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3.11.2</a:t>
            </a:r>
            <a:r>
              <a:rPr lang="en-US" dirty="0"/>
              <a:t> (next slide) assumes constant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168300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several possible tissue sources – different DNA yields</a:t>
            </a:r>
          </a:p>
          <a:p>
            <a:r>
              <a:rPr lang="en-US" dirty="0"/>
              <a:t>blood </a:t>
            </a:r>
          </a:p>
          <a:p>
            <a:pPr lvl="1"/>
            <a:r>
              <a:rPr lang="en-US" dirty="0"/>
              <a:t>widely used, preferred method</a:t>
            </a:r>
          </a:p>
          <a:p>
            <a:pPr lvl="1"/>
            <a:r>
              <a:rPr lang="en-US" dirty="0"/>
              <a:t>5 ml yields 50-2100 µg of DNA</a:t>
            </a:r>
          </a:p>
          <a:p>
            <a:pPr lvl="1"/>
            <a:r>
              <a:rPr lang="en-US" dirty="0"/>
              <a:t>requires qualified personnel</a:t>
            </a:r>
          </a:p>
          <a:p>
            <a:pPr lvl="1"/>
            <a:r>
              <a:rPr lang="en-US" dirty="0"/>
              <a:t>blood-borne diseases </a:t>
            </a:r>
          </a:p>
          <a:p>
            <a:r>
              <a:rPr lang="en-US" dirty="0"/>
              <a:t>saliva or </a:t>
            </a:r>
            <a:r>
              <a:rPr lang="en-US" dirty="0" err="1"/>
              <a:t>buccal</a:t>
            </a:r>
            <a:r>
              <a:rPr lang="en-US" dirty="0"/>
              <a:t> (cheek cells)</a:t>
            </a:r>
          </a:p>
          <a:p>
            <a:pPr lvl="1"/>
            <a:r>
              <a:rPr lang="en-US" dirty="0"/>
              <a:t>Qualified personnel are unnecessary</a:t>
            </a:r>
          </a:p>
          <a:p>
            <a:pPr lvl="1"/>
            <a:r>
              <a:rPr lang="en-US" dirty="0"/>
              <a:t>swabs yield &lt;1µg of DNA</a:t>
            </a:r>
          </a:p>
          <a:p>
            <a:pPr lvl="1"/>
            <a:r>
              <a:rPr lang="en-US" dirty="0"/>
              <a:t>“spit-kit” yields hundreds of µg of DNA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3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43DCCA-19C2-3C44-BD40-B1EDC38504A1}"/>
                  </a:ext>
                </a:extLst>
              </p:cNvPr>
              <p:cNvSpPr txBox="1"/>
              <p:nvPr/>
            </p:nvSpPr>
            <p:spPr>
              <a:xfrm>
                <a:off x="2274931" y="1581386"/>
                <a:ext cx="4197700" cy="12836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43DCCA-19C2-3C44-BD40-B1EDC3850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31" y="1581386"/>
                <a:ext cx="4197700" cy="1283621"/>
              </a:xfrm>
              <a:prstGeom prst="rect">
                <a:avLst/>
              </a:prstGeom>
              <a:blipFill>
                <a:blip r:embed="rId2"/>
                <a:stretch>
                  <a:fillRect l="-3323" r="-151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2">
            <a:extLst>
              <a:ext uri="{FF2B5EF4-FFF2-40B4-BE49-F238E27FC236}">
                <a16:creationId xmlns:a16="http://schemas.microsoft.com/office/drawing/2014/main" id="{73006D4A-C2FB-074F-BAEE-1DFFB06AEC97}"/>
              </a:ext>
            </a:extLst>
          </p:cNvPr>
          <p:cNvSpPr txBox="1">
            <a:spLocks/>
          </p:cNvSpPr>
          <p:nvPr/>
        </p:nvSpPr>
        <p:spPr>
          <a:xfrm>
            <a:off x="507169" y="491797"/>
            <a:ext cx="7733225" cy="69442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730"/>
              </a:lnSpc>
              <a:spcBef>
                <a:spcPts val="715"/>
              </a:spcBef>
            </a:pPr>
            <a:r>
              <a:rPr lang="en-US" sz="4000" spc="-40" dirty="0"/>
              <a:t>Loss of Heterozygosity over Time</a:t>
            </a:r>
            <a:endParaRPr lang="en-US" sz="4000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C4B2A-C878-094C-85C0-72A14349500E}"/>
              </a:ext>
            </a:extLst>
          </p:cNvPr>
          <p:cNvSpPr txBox="1"/>
          <p:nvPr/>
        </p:nvSpPr>
        <p:spPr>
          <a:xfrm>
            <a:off x="1008185" y="4599957"/>
            <a:ext cx="7400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itchFamily="2" charset="0"/>
              </a:rPr>
              <a:t>H</a:t>
            </a:r>
            <a:r>
              <a:rPr lang="en-US" sz="2000" dirty="0">
                <a:latin typeface="Helvetica" pitchFamily="2" charset="0"/>
              </a:rPr>
              <a:t> = heterozygosity: </a:t>
            </a:r>
            <a:r>
              <a:rPr lang="en-US" sz="2000" i="1" dirty="0">
                <a:latin typeface="Helvetica" pitchFamily="2" charset="0"/>
              </a:rPr>
              <a:t>H</a:t>
            </a:r>
            <a:r>
              <a:rPr lang="en-US" sz="2000" i="1" baseline="-25000" dirty="0">
                <a:latin typeface="Helvetica" pitchFamily="2" charset="0"/>
              </a:rPr>
              <a:t>0 </a:t>
            </a:r>
            <a:r>
              <a:rPr lang="en-US" sz="2000" dirty="0">
                <a:latin typeface="Helvetica" pitchFamily="2" charset="0"/>
              </a:rPr>
              <a:t>is initial het; </a:t>
            </a:r>
            <a:r>
              <a:rPr lang="en-US" sz="2000" i="1" dirty="0" err="1">
                <a:latin typeface="Helvetica" pitchFamily="2" charset="0"/>
              </a:rPr>
              <a:t>H</a:t>
            </a:r>
            <a:r>
              <a:rPr lang="en-US" sz="2000" i="1" baseline="-25000" dirty="0" err="1">
                <a:latin typeface="Helvetica" pitchFamily="2" charset="0"/>
              </a:rPr>
              <a:t>t</a:t>
            </a:r>
            <a:r>
              <a:rPr lang="en-US" sz="2000" dirty="0">
                <a:latin typeface="Helvetica" pitchFamily="2" charset="0"/>
              </a:rPr>
              <a:t> is het after </a:t>
            </a:r>
            <a:r>
              <a:rPr lang="en-US" sz="2000" i="1" dirty="0">
                <a:latin typeface="Helvetica" pitchFamily="2" charset="0"/>
              </a:rPr>
              <a:t>t</a:t>
            </a:r>
            <a:r>
              <a:rPr lang="en-US" sz="2000" dirty="0">
                <a:latin typeface="Helvetica" pitchFamily="2" charset="0"/>
              </a:rPr>
              <a:t> generations.  </a:t>
            </a:r>
          </a:p>
          <a:p>
            <a:r>
              <a:rPr lang="en-US" sz="2000" i="1" dirty="0">
                <a:latin typeface="Helvetica" pitchFamily="2" charset="0"/>
              </a:rPr>
              <a:t>t </a:t>
            </a:r>
            <a:r>
              <a:rPr lang="en-US" sz="2000" dirty="0">
                <a:latin typeface="Helvetica" pitchFamily="2" charset="0"/>
              </a:rPr>
              <a:t>= # of generations</a:t>
            </a:r>
          </a:p>
          <a:p>
            <a:r>
              <a:rPr lang="en-US" sz="2000" i="1" dirty="0">
                <a:latin typeface="Helvetica" pitchFamily="2" charset="0"/>
              </a:rPr>
              <a:t>N </a:t>
            </a:r>
            <a:r>
              <a:rPr lang="en-US" sz="2000" dirty="0">
                <a:latin typeface="Helvetica" pitchFamily="2" charset="0"/>
              </a:rPr>
              <a:t>= population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55509-6F31-C94E-A0F8-783F8435EB00}"/>
              </a:ext>
            </a:extLst>
          </p:cNvPr>
          <p:cNvSpPr txBox="1"/>
          <p:nvPr/>
        </p:nvSpPr>
        <p:spPr>
          <a:xfrm>
            <a:off x="5159829" y="3429000"/>
            <a:ext cx="3436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Crow and Kimura 1970 (eq 3.11.2)</a:t>
            </a:r>
          </a:p>
        </p:txBody>
      </p:sp>
    </p:spTree>
    <p:extLst>
      <p:ext uri="{BB962C8B-B14F-4D97-AF65-F5344CB8AC3E}">
        <p14:creationId xmlns:p14="http://schemas.microsoft.com/office/powerpoint/2010/main" val="68220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89" y="307686"/>
            <a:ext cx="7553101" cy="130215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 algn="l">
              <a:lnSpc>
                <a:spcPts val="4730"/>
              </a:lnSpc>
              <a:spcBef>
                <a:spcPts val="715"/>
              </a:spcBef>
            </a:pPr>
            <a:r>
              <a:rPr lang="en-US" spc="-40" dirty="0"/>
              <a:t>Common PLINK Quality Control flags</a:t>
            </a:r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462223" y="1990740"/>
            <a:ext cx="7798267" cy="4262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SNPs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which are missing across many individuals –</a:t>
            </a:r>
            <a:r>
              <a:rPr kumimoji="0" lang="en-US" sz="32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geno</a:t>
            </a:r>
            <a:endParaRPr kumimoji="0" lang="en-US" sz="32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542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9590" algn="l"/>
                <a:tab pos="5302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plink --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bfile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</a:t>
            </a:r>
            <a:r>
              <a:rPr kumimoji="0" lang="en-US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–-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geno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0.15 –-make-bed --out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clean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file_geno015</a:t>
            </a:r>
            <a:endParaRPr kumimoji="0" lang="en-US" sz="24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individuals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missing many SNPs –mind</a:t>
            </a: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SNPs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without chromosomes</a:t>
            </a: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SNPs failing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Hardy-Weinberg</a:t>
            </a: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 frequency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alleles --</a:t>
            </a:r>
            <a:r>
              <a:rPr kumimoji="0" lang="en-US" sz="32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maf</a:t>
            </a:r>
            <a:endParaRPr kumimoji="0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29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900" y="0"/>
            <a:ext cx="8229600" cy="1143000"/>
          </a:xfrm>
        </p:spPr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SNP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271" y="5365818"/>
            <a:ext cx="7888425" cy="125829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Aim is to call 3 genotypes (AA=0, AB=1, BB=2)</a:t>
            </a:r>
          </a:p>
          <a:p>
            <a:r>
              <a:rPr lang="en-US" dirty="0"/>
              <a:t>Occasionally, clusters are poorly identified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75807" y="285587"/>
            <a:ext cx="4718424" cy="797955"/>
          </a:xfrm>
          <a:prstGeom prst="roundRect">
            <a:avLst/>
          </a:prstGeom>
          <a:solidFill>
            <a:schemeClr val="tx2"/>
          </a:solidFill>
          <a:ln w="38100" cmpd="sng">
            <a:solidFill>
              <a:srgbClr val="66CCFF"/>
            </a:solidFill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22806"/>
            <a:ext cx="5636541" cy="8497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solidFill>
                    <a:srgbClr val="FF8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SNP Arrays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ED427-2090-A745-A802-0827BDB6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454150"/>
            <a:ext cx="8128000" cy="39497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6A04A3-C331-0643-8E7E-1B4393931674}"/>
              </a:ext>
            </a:extLst>
          </p:cNvPr>
          <p:cNvSpPr/>
          <p:nvPr/>
        </p:nvSpPr>
        <p:spPr>
          <a:xfrm rot="540258">
            <a:off x="4531808" y="1718268"/>
            <a:ext cx="532563" cy="1396721"/>
          </a:xfr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C4A45C-0284-D548-9814-5654477AD653}"/>
              </a:ext>
            </a:extLst>
          </p:cNvPr>
          <p:cNvSpPr/>
          <p:nvPr/>
        </p:nvSpPr>
        <p:spPr>
          <a:xfrm rot="540258">
            <a:off x="5206616" y="1748711"/>
            <a:ext cx="1204986" cy="1088330"/>
          </a:xfrm>
          <a:custGeom>
            <a:avLst/>
            <a:gdLst>
              <a:gd name="connsiteX0" fmla="*/ 0 w 1204986"/>
              <a:gd name="connsiteY0" fmla="*/ 544165 h 1088330"/>
              <a:gd name="connsiteX1" fmla="*/ 602493 w 1204986"/>
              <a:gd name="connsiteY1" fmla="*/ 0 h 1088330"/>
              <a:gd name="connsiteX2" fmla="*/ 1204986 w 1204986"/>
              <a:gd name="connsiteY2" fmla="*/ 544165 h 1088330"/>
              <a:gd name="connsiteX3" fmla="*/ 602493 w 1204986"/>
              <a:gd name="connsiteY3" fmla="*/ 1088330 h 1088330"/>
              <a:gd name="connsiteX4" fmla="*/ 0 w 1204986"/>
              <a:gd name="connsiteY4" fmla="*/ 544165 h 108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986" h="1088330" extrusionOk="0">
                <a:moveTo>
                  <a:pt x="0" y="544165"/>
                </a:moveTo>
                <a:cubicBezTo>
                  <a:pt x="-32754" y="169420"/>
                  <a:pt x="283447" y="-1188"/>
                  <a:pt x="602493" y="0"/>
                </a:cubicBezTo>
                <a:cubicBezTo>
                  <a:pt x="909658" y="57283"/>
                  <a:pt x="1195768" y="258094"/>
                  <a:pt x="1204986" y="544165"/>
                </a:cubicBezTo>
                <a:cubicBezTo>
                  <a:pt x="1136906" y="796972"/>
                  <a:pt x="906165" y="1124305"/>
                  <a:pt x="602493" y="1088330"/>
                </a:cubicBezTo>
                <a:cubicBezTo>
                  <a:pt x="254338" y="1051576"/>
                  <a:pt x="-6497" y="808402"/>
                  <a:pt x="0" y="544165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C673-52EE-054C-976E-814BB55F8F49}"/>
              </a:ext>
            </a:extLst>
          </p:cNvPr>
          <p:cNvSpPr txBox="1"/>
          <p:nvPr/>
        </p:nvSpPr>
        <p:spPr>
          <a:xfrm>
            <a:off x="5128874" y="3326004"/>
            <a:ext cx="223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Only 2 genotype classes!</a:t>
            </a:r>
          </a:p>
        </p:txBody>
      </p:sp>
    </p:spTree>
    <p:extLst>
      <p:ext uri="{BB962C8B-B14F-4D97-AF65-F5344CB8AC3E}">
        <p14:creationId xmlns:p14="http://schemas.microsoft.com/office/powerpoint/2010/main" val="879698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 Weinberg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8954" r="34357" b="43484"/>
          <a:stretch/>
        </p:blipFill>
        <p:spPr>
          <a:xfrm>
            <a:off x="2044700" y="2675523"/>
            <a:ext cx="2137773" cy="3052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89" y="2675524"/>
            <a:ext cx="2137711" cy="3052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79700" y="5905588"/>
            <a:ext cx="150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G. H. Hardy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1927" y="5905500"/>
            <a:ext cx="150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W. Weinberg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7621" y="1908718"/>
            <a:ext cx="8229600" cy="1562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5273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1908 Hardy Weinberg principle described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163" y="6236944"/>
            <a:ext cx="857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How are the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genotype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frequencies inherited?</a:t>
            </a:r>
          </a:p>
        </p:txBody>
      </p:sp>
    </p:spTree>
    <p:extLst>
      <p:ext uri="{BB962C8B-B14F-4D97-AF65-F5344CB8AC3E}">
        <p14:creationId xmlns:p14="http://schemas.microsoft.com/office/powerpoint/2010/main" val="437971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Hardy-Weinberg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Describes the relationship between allele frequencies (p, q) and genotype frequencies (AA, Aa, aa) in a randomly mating population.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Has certain </a:t>
            </a:r>
            <a:r>
              <a:rPr lang="en-US" u="sng" dirty="0">
                <a:latin typeface="Gill Sans" charset="0"/>
                <a:ea typeface="Gill Sans" charset="0"/>
                <a:cs typeface="Gill Sans" charset="0"/>
              </a:rPr>
              <a:t>assumptions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about the population for the equilibrium to be valid.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Violation of HWE suggests that these model assumption(s) are broken.</a:t>
            </a:r>
          </a:p>
        </p:txBody>
      </p:sp>
    </p:spTree>
    <p:extLst>
      <p:ext uri="{BB962C8B-B14F-4D97-AF65-F5344CB8AC3E}">
        <p14:creationId xmlns:p14="http://schemas.microsoft.com/office/powerpoint/2010/main" val="1963587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Hardy-Weinberg Equilibrium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440CBC-FCA6-7A9F-5ACC-105BD19A9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62859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2342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Hardy-Weinberg Equilibrium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440CBC-FCA6-7A9F-5ACC-105BD19A9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31039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2349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Hardy-Weinberg Equilibrium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440CBC-FCA6-7A9F-5ACC-105BD19A9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520675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0804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 Weinberg Framework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3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No overlap between generations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163" y="4316084"/>
            <a:ext cx="8574087" cy="1444502"/>
          </a:xfrm>
          <a:prstGeom prst="rect">
            <a:avLst/>
          </a:prstGeom>
          <a:noFill/>
          <a:ln w="57150">
            <a:noFill/>
          </a:ln>
        </p:spPr>
        <p:txBody>
          <a:bodyPr wrap="square" lIns="216000" tIns="187200" rIns="216000" bIns="187200" rtlCol="0" anchor="ctr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The Hardy Weinberg principle allows us to build a null hypothesis on the distribution of allele and genotype frequencies in the population, and determine which variants deviate from that principle and which are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causing this behavior.</a:t>
            </a:r>
          </a:p>
        </p:txBody>
      </p:sp>
    </p:spTree>
    <p:extLst>
      <p:ext uri="{BB962C8B-B14F-4D97-AF65-F5344CB8AC3E}">
        <p14:creationId xmlns:p14="http://schemas.microsoft.com/office/powerpoint/2010/main" val="47004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 Weinberg Framework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3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No overlap between generations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1" y="2090003"/>
            <a:ext cx="4287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</a:t>
            </a: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4163" y="4316084"/>
            <a:ext cx="8574087" cy="1444502"/>
          </a:xfrm>
          <a:prstGeom prst="rect">
            <a:avLst/>
          </a:prstGeom>
          <a:noFill/>
          <a:ln w="57150">
            <a:noFill/>
          </a:ln>
        </p:spPr>
        <p:txBody>
          <a:bodyPr wrap="square" lIns="216000" tIns="187200" rIns="216000" bIns="187200" rtlCol="0" anchor="ctr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The Hardy Weinberg principle allows us to build a null hypothesis on the distribution of allele and genotype frequencies in the population, and determine which variants deviate from that principle and which are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causing this behavior.</a:t>
            </a:r>
          </a:p>
        </p:txBody>
      </p:sp>
    </p:spTree>
    <p:extLst>
      <p:ext uri="{BB962C8B-B14F-4D97-AF65-F5344CB8AC3E}">
        <p14:creationId xmlns:p14="http://schemas.microsoft.com/office/powerpoint/2010/main" val="3202248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47700" y="274638"/>
            <a:ext cx="7800975" cy="1143000"/>
          </a:xfrm>
          <a:prstGeom prst="roundRect">
            <a:avLst/>
          </a:prstGeom>
          <a:solidFill>
            <a:schemeClr val="tx2"/>
          </a:solidFill>
          <a:ln w="38100" cmpd="sng">
            <a:solidFill>
              <a:srgbClr val="66CCFF"/>
            </a:solidFill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22806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n>
                  <a:solidFill>
                    <a:srgbClr val="FF8000"/>
                  </a:solidFill>
                </a:ln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What is a SNP?</a:t>
            </a:r>
          </a:p>
        </p:txBody>
      </p:sp>
    </p:spTree>
    <p:extLst>
      <p:ext uri="{BB962C8B-B14F-4D97-AF65-F5344CB8AC3E}">
        <p14:creationId xmlns:p14="http://schemas.microsoft.com/office/powerpoint/2010/main" val="304251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 Weinberg Framework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3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No overlap between generations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1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(strong) Selection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Mutation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Migration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Substructure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163" y="4316084"/>
            <a:ext cx="8574087" cy="1444502"/>
          </a:xfrm>
          <a:prstGeom prst="rect">
            <a:avLst/>
          </a:prstGeom>
          <a:noFill/>
          <a:ln w="57150">
            <a:noFill/>
          </a:ln>
        </p:spPr>
        <p:txBody>
          <a:bodyPr wrap="square" lIns="216000" tIns="187200" rIns="216000" bIns="187200" rtlCol="0" anchor="ctr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The Hardy Weinberg principle allows us to build a null hypothesis on the distribution of allele and genotype frequencies in the population, and determine which variants deviate from that principle and which are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causing this behavior.</a:t>
            </a:r>
          </a:p>
        </p:txBody>
      </p:sp>
    </p:spTree>
    <p:extLst>
      <p:ext uri="{BB962C8B-B14F-4D97-AF65-F5344CB8AC3E}">
        <p14:creationId xmlns:p14="http://schemas.microsoft.com/office/powerpoint/2010/main" val="3047400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Hardy-Weinberg Principle 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3489815" y="4870868"/>
          <a:ext cx="3255460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5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Genotype </a:t>
                      </a:r>
                      <a:r>
                        <a:rPr lang="en-US" sz="1800" dirty="0"/>
                        <a:t>Frequencies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800" dirty="0"/>
                        <a:t>p(AA) = p</a:t>
                      </a:r>
                      <a:r>
                        <a:rPr lang="en-US" sz="1800" baseline="300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800" dirty="0"/>
                        <a:t>p(Aa) = 2pq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147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800" dirty="0"/>
                        <a:t>p(aa) = q</a:t>
                      </a:r>
                      <a:r>
                        <a:rPr lang="en-US" sz="1800" baseline="300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837356" y="4756567"/>
          <a:ext cx="1980880" cy="1198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>
                        <a:lnSpc>
                          <a:spcPts val="2560"/>
                        </a:lnSpc>
                        <a:spcAft>
                          <a:spcPts val="4200"/>
                        </a:spcAft>
                      </a:pPr>
                      <a:r>
                        <a:rPr lang="en-US" sz="1800" dirty="0"/>
                        <a:t>Allele Frequencies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>
                        <a:lnSpc>
                          <a:spcPts val="2560"/>
                        </a:lnSpc>
                        <a:spcAft>
                          <a:spcPts val="4200"/>
                        </a:spcAft>
                      </a:pPr>
                      <a:r>
                        <a:rPr lang="en-US" sz="1800" dirty="0"/>
                        <a:t>p(A)</a:t>
                      </a:r>
                      <a:r>
                        <a:rPr lang="en-US" sz="1800" baseline="0" dirty="0"/>
                        <a:t> = </a:t>
                      </a:r>
                      <a:r>
                        <a:rPr lang="en-US" sz="1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315">
                <a:tc>
                  <a:txBody>
                    <a:bodyPr/>
                    <a:lstStyle/>
                    <a:p>
                      <a:pPr>
                        <a:lnSpc>
                          <a:spcPts val="2560"/>
                        </a:lnSpc>
                        <a:spcAft>
                          <a:spcPts val="1800"/>
                        </a:spcAft>
                      </a:pPr>
                      <a:r>
                        <a:rPr lang="en-US" sz="1800" dirty="0"/>
                        <a:t>p(a) =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Left Brace 26"/>
          <p:cNvSpPr/>
          <p:nvPr/>
        </p:nvSpPr>
        <p:spPr>
          <a:xfrm>
            <a:off x="3097704" y="4804820"/>
            <a:ext cx="250126" cy="15113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4163" y="5363588"/>
            <a:ext cx="28135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Variant with 2 alleles: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			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84163" y="1943100"/>
            <a:ext cx="4287837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20700" y="23876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409700" y="244475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25500" y="26924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550500" y="33887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130300" y="29972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47700" y="39392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952500" y="356453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779100" y="364928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498600" y="3803808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3557100" y="251018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3733800" y="314105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197100" y="40640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30300" y="263525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565400" y="304055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05300" y="270095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498600" y="2844800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1192700" y="400160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2387600" y="328928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27481" y="366395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923800" y="39392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2529500" y="239810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349500" y="36449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2156800" y="2997200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2654300" y="39497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952500" y="320870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654300" y="363440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839300" y="315290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44700" y="351680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3466000" y="311258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2017100" y="378458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998300" y="261620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913800" y="344915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314881" y="251018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3060700" y="36068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3767681" y="26162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365500" y="391160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218100" y="32892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25681" y="24152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42100" y="27581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545500" y="33992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349681" y="29072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970700" y="323105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98500" y="32025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522900" y="31358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705281" y="40397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35500" y="293258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60800" y="37592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197281" y="3899058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336800" y="26510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825681" y="30077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779100" y="28310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30700" y="314738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98500" y="36068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39155" y="3719058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93800" y="367445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03100" y="34290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066800" y="32534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025900" y="40016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248081" y="342680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06000" y="293258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205900" y="31634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44700" y="27029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76900" y="24881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072481" y="26024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428081" y="27929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67681" y="287018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017281" y="28553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286000" y="25124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34881" y="323738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377281" y="34797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695700" y="32987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749300" y="3989058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84163" y="1913461"/>
            <a:ext cx="428783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Diploid Population at Generation: G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65262" y="2117651"/>
            <a:ext cx="3418338" cy="2114681"/>
            <a:chOff x="5065262" y="2117651"/>
            <a:chExt cx="3418338" cy="2114681"/>
          </a:xfrm>
        </p:grpSpPr>
        <p:sp>
          <p:nvSpPr>
            <p:cNvPr id="119" name="Rectangle 118"/>
            <p:cNvSpPr/>
            <p:nvPr/>
          </p:nvSpPr>
          <p:spPr>
            <a:xfrm>
              <a:off x="5065262" y="2233000"/>
              <a:ext cx="180000" cy="180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5262" y="2666983"/>
              <a:ext cx="180000" cy="1800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448300" y="3045517"/>
              <a:ext cx="303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homozygotes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major allele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48300" y="2117651"/>
              <a:ext cx="2369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Male</a:t>
              </a:r>
            </a:p>
          </p:txBody>
        </p:sp>
        <p:sp>
          <p:nvSpPr>
            <p:cNvPr id="128" name="Diamond 127"/>
            <p:cNvSpPr/>
            <p:nvPr/>
          </p:nvSpPr>
          <p:spPr>
            <a:xfrm>
              <a:off x="5065262" y="3147383"/>
              <a:ext cx="180000" cy="1800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Diamond 128"/>
            <p:cNvSpPr/>
            <p:nvPr/>
          </p:nvSpPr>
          <p:spPr>
            <a:xfrm>
              <a:off x="5065262" y="3569958"/>
              <a:ext cx="180000" cy="180000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461000" y="3460234"/>
              <a:ext cx="2369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heterozygotes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461000" y="2563268"/>
              <a:ext cx="2369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Female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461000" y="3863000"/>
              <a:ext cx="302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homozygotes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minor allele</a:t>
              </a:r>
            </a:p>
          </p:txBody>
        </p:sp>
        <p:sp>
          <p:nvSpPr>
            <p:cNvPr id="133" name="Diamond 132"/>
            <p:cNvSpPr/>
            <p:nvPr/>
          </p:nvSpPr>
          <p:spPr>
            <a:xfrm>
              <a:off x="5065262" y="3949700"/>
              <a:ext cx="180000" cy="180000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610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Hardy-Weinberg Principle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162" y="1865114"/>
            <a:ext cx="857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Which are the expected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genotype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frequencies in 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?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12497" y="2631235"/>
          <a:ext cx="2691754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6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P</a:t>
                      </a:r>
                      <a:r>
                        <a:rPr lang="en-US" sz="1400" baseline="0" dirty="0">
                          <a:latin typeface="Gill Sans"/>
                          <a:cs typeface="Gill Sans"/>
                        </a:rPr>
                        <a:t>2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Offspring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09C6D8-C5D7-6442-9BA6-6630D64B061C}"/>
              </a:ext>
            </a:extLst>
          </p:cNvPr>
          <p:cNvGrpSpPr/>
          <p:nvPr/>
        </p:nvGrpSpPr>
        <p:grpSpPr>
          <a:xfrm>
            <a:off x="3957055" y="2371350"/>
            <a:ext cx="3249218" cy="3202682"/>
            <a:chOff x="3957055" y="2371350"/>
            <a:chExt cx="3249218" cy="3202682"/>
          </a:xfrm>
        </p:grpSpPr>
        <p:sp>
          <p:nvSpPr>
            <p:cNvPr id="6" name="Rectangle 5"/>
            <p:cNvSpPr/>
            <p:nvPr/>
          </p:nvSpPr>
          <p:spPr>
            <a:xfrm>
              <a:off x="4060530" y="2738422"/>
              <a:ext cx="2833200" cy="28336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4127440" y="4154441"/>
              <a:ext cx="2831246" cy="15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051291" y="4275262"/>
              <a:ext cx="2839716" cy="15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57055" y="2371350"/>
              <a:ext cx="1913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69151" y="2371350"/>
              <a:ext cx="927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6595949" y="4963709"/>
              <a:ext cx="912869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5400000">
              <a:off x="6094784" y="3546498"/>
              <a:ext cx="191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1302" y="3351216"/>
              <a:ext cx="1510967" cy="36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  <a:r>
                <a:rPr kumimoji="0" lang="en-US" sz="1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04272" y="4780826"/>
              <a:ext cx="926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  <a:r>
                <a:rPr kumimoji="0" lang="en-US" sz="1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4562" y="4802830"/>
              <a:ext cx="1507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pq</a:t>
              </a:r>
              <a:endPara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71971" y="3379309"/>
              <a:ext cx="926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pq</a:t>
              </a:r>
              <a:endPara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311357" y="1440230"/>
          <a:ext cx="1494469" cy="176749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Gill Sans"/>
                          <a:cs typeface="Gill Sans"/>
                        </a:rPr>
                        <a:t>G</a:t>
                      </a:r>
                      <a:r>
                        <a:rPr lang="en-US" sz="1400" baseline="-25000" dirty="0">
                          <a:latin typeface="Gill Sans"/>
                          <a:cs typeface="Gill Sans"/>
                        </a:rPr>
                        <a:t>1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Genotype </a:t>
                      </a:r>
                    </a:p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Gill Sans"/>
                          <a:cs typeface="Gill Sans"/>
                        </a:rPr>
                        <a:t>Frequencies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p</a:t>
                      </a:r>
                      <a:r>
                        <a:rPr lang="en-US" sz="1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2pq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2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q</a:t>
                      </a:r>
                      <a:r>
                        <a:rPr lang="en-US" sz="1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531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A976-4F12-8446-B40B-C47B97F9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878B-1AC4-AC41-8135-3E2CDBEB2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1600200"/>
            <a:ext cx="4227443" cy="4525963"/>
          </a:xfrm>
        </p:spPr>
        <p:txBody>
          <a:bodyPr/>
          <a:lstStyle/>
          <a:p>
            <a:r>
              <a:rPr lang="en-US" dirty="0"/>
              <a:t>“AND” rule (multiply)</a:t>
            </a:r>
          </a:p>
          <a:p>
            <a:r>
              <a:rPr lang="en-US" dirty="0"/>
              <a:t>“OR” rule (sum)</a:t>
            </a:r>
          </a:p>
          <a:p>
            <a:endParaRPr lang="en-US" dirty="0"/>
          </a:p>
          <a:p>
            <a:r>
              <a:rPr lang="en-US" dirty="0"/>
              <a:t>P(red) = ?</a:t>
            </a:r>
          </a:p>
          <a:p>
            <a:endParaRPr lang="en-US" dirty="0"/>
          </a:p>
          <a:p>
            <a:r>
              <a:rPr lang="en-US" dirty="0"/>
              <a:t>Picking 2 marbles:</a:t>
            </a:r>
          </a:p>
          <a:p>
            <a:pPr lvl="1"/>
            <a:r>
              <a:rPr lang="en-US" dirty="0"/>
              <a:t>Red then Blue = P(red)*P(blue) = 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24 Standard Interview Puzzles - RED AND BLUE MARBLES - YouTube">
            <a:extLst>
              <a:ext uri="{FF2B5EF4-FFF2-40B4-BE49-F238E27FC236}">
                <a16:creationId xmlns:a16="http://schemas.microsoft.com/office/drawing/2014/main" id="{120AAC20-EB83-594E-92F1-5ECEE1F1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48" y="1611968"/>
            <a:ext cx="3942752" cy="295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C9A95-4567-234E-B8F4-A491901875A9}"/>
              </a:ext>
            </a:extLst>
          </p:cNvPr>
          <p:cNvSpPr txBox="1"/>
          <p:nvPr/>
        </p:nvSpPr>
        <p:spPr>
          <a:xfrm>
            <a:off x="1391478" y="4810539"/>
            <a:ext cx="2557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marbles total: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 red, 40 blue</a:t>
            </a:r>
          </a:p>
        </p:txBody>
      </p:sp>
    </p:spTree>
    <p:extLst>
      <p:ext uri="{BB962C8B-B14F-4D97-AF65-F5344CB8AC3E}">
        <p14:creationId xmlns:p14="http://schemas.microsoft.com/office/powerpoint/2010/main" val="3130136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A976-4F12-8446-B40B-C47B97F9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r>
              <a:rPr lang="en-US" dirty="0">
                <a:sym typeface="Wingdings" pitchFamily="2" charset="2"/>
              </a:rPr>
              <a:t> Genotypes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878B-1AC4-AC41-8135-3E2CDBEB2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1600200"/>
            <a:ext cx="842175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Picking 2 marbles (all options):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= P(red)*P(red) =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 P(red)*P(blue)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sz="3000" dirty="0"/>
              <a:t>OR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= P(red)*P(blue)</a:t>
            </a:r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 P(blue)*P(blue) = </a:t>
            </a:r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0B890C41-2285-1142-939B-18168082A9FD}"/>
              </a:ext>
            </a:extLst>
          </p:cNvPr>
          <p:cNvSpPr/>
          <p:nvPr/>
        </p:nvSpPr>
        <p:spPr>
          <a:xfrm>
            <a:off x="6135756" y="3424293"/>
            <a:ext cx="265043" cy="1298713"/>
          </a:xfrm>
          <a:prstGeom prst="rightBracke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EE893-B2E8-9D48-B4DA-191AEE9CFC73}"/>
              </a:ext>
            </a:extLst>
          </p:cNvPr>
          <p:cNvSpPr txBox="1"/>
          <p:nvPr/>
        </p:nvSpPr>
        <p:spPr>
          <a:xfrm>
            <a:off x="6566452" y="3258041"/>
            <a:ext cx="2120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to get one red and one blue?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pq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These are the SAME, so =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q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726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A976-4F12-8446-B40B-C47B97F9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r>
              <a:rPr lang="en-US" dirty="0">
                <a:sym typeface="Wingdings" pitchFamily="2" charset="2"/>
              </a:rPr>
              <a:t> Genotypes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878B-1AC4-AC41-8135-3E2CDBEB2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1600200"/>
            <a:ext cx="8123583" cy="49831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Picking 2 marbles (all options) = All possible genotypes in a population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= P(red)*P(red) =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 P(red)*P(blue)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sz="3000" dirty="0"/>
              <a:t>OR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= P(red)*P(blue)</a:t>
            </a:r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 P(blue)*P(blue) = </a:t>
            </a:r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</a:p>
          <a:p>
            <a:pPr marL="0" indent="0">
              <a:buNone/>
            </a:pPr>
            <a:endParaRPr lang="en-US" baseline="300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latin typeface="Courier" pitchFamily="2" charset="0"/>
                <a:ea typeface="Gill Sans" charset="0"/>
                <a:cs typeface="Gill Sans" charset="0"/>
              </a:rPr>
              <a:t>=</a:t>
            </a:r>
            <a:r>
              <a:rPr lang="en-US" b="1" dirty="0">
                <a:solidFill>
                  <a:srgbClr val="FF0000"/>
                </a:solidFill>
                <a:latin typeface="Courier" pitchFamily="2" charset="0"/>
                <a:ea typeface="Gill Sans" charset="0"/>
                <a:cs typeface="Gill Sans" charset="0"/>
              </a:rPr>
              <a:t> p</a:t>
            </a:r>
            <a:r>
              <a:rPr lang="en-US" b="1" baseline="30000" dirty="0">
                <a:solidFill>
                  <a:srgbClr val="FF0000"/>
                </a:solidFill>
                <a:latin typeface="Courier" pitchFamily="2" charset="0"/>
                <a:ea typeface="Gill Sans" charset="0"/>
                <a:cs typeface="Gill Sans" charset="0"/>
              </a:rPr>
              <a:t>2</a:t>
            </a:r>
            <a:r>
              <a:rPr lang="en-US" b="1" dirty="0">
                <a:solidFill>
                  <a:srgbClr val="FF0000"/>
                </a:solidFill>
                <a:latin typeface="Courier" pitchFamily="2" charset="0"/>
                <a:ea typeface="Gill Sans" charset="0"/>
                <a:cs typeface="Gill Sans" charset="0"/>
              </a:rPr>
              <a:t> </a:t>
            </a:r>
            <a:r>
              <a:rPr lang="en-US" b="1" dirty="0">
                <a:latin typeface="Courier" pitchFamily="2" charset="0"/>
                <a:ea typeface="Gill Sans" charset="0"/>
                <a:cs typeface="Gill Sans" charset="0"/>
              </a:rPr>
              <a:t>+ 2</a:t>
            </a:r>
            <a:r>
              <a:rPr lang="en-US" b="1" dirty="0">
                <a:solidFill>
                  <a:srgbClr val="FF0000"/>
                </a:solidFill>
                <a:latin typeface="Courier" pitchFamily="2" charset="0"/>
                <a:ea typeface="Gill Sans" charset="0"/>
                <a:cs typeface="Gill Sans" charset="0"/>
              </a:rPr>
              <a:t>p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  <a:ea typeface="Gill Sans" charset="0"/>
                <a:cs typeface="Gill Sans" charset="0"/>
              </a:rPr>
              <a:t>q</a:t>
            </a:r>
            <a:r>
              <a:rPr lang="en-US" b="1" dirty="0">
                <a:latin typeface="Courier" pitchFamily="2" charset="0"/>
                <a:ea typeface="Gill Sans" charset="0"/>
                <a:cs typeface="Gill Sans" charset="0"/>
              </a:rPr>
              <a:t> +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  <a:ea typeface="Gill Sans" charset="0"/>
                <a:cs typeface="Gill Sans" charset="0"/>
              </a:rPr>
              <a:t>q</a:t>
            </a:r>
            <a:r>
              <a:rPr lang="en-US" b="1" baseline="30000" dirty="0">
                <a:solidFill>
                  <a:srgbClr val="0070C0"/>
                </a:solidFill>
                <a:latin typeface="Courier" pitchFamily="2" charset="0"/>
                <a:ea typeface="Gill Sans" charset="0"/>
                <a:cs typeface="Gill Sans" charset="0"/>
              </a:rPr>
              <a:t>2</a:t>
            </a:r>
            <a:r>
              <a:rPr lang="en-US" b="1" dirty="0">
                <a:latin typeface="Courier" pitchFamily="2" charset="0"/>
                <a:ea typeface="Gill Sans" charset="0"/>
                <a:cs typeface="Gill Sans" charset="0"/>
              </a:rPr>
              <a:t> = 1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0B890C41-2285-1142-939B-18168082A9FD}"/>
              </a:ext>
            </a:extLst>
          </p:cNvPr>
          <p:cNvSpPr/>
          <p:nvPr/>
        </p:nvSpPr>
        <p:spPr>
          <a:xfrm>
            <a:off x="5565912" y="3526061"/>
            <a:ext cx="265043" cy="1298713"/>
          </a:xfrm>
          <a:prstGeom prst="rightBracke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EE893-B2E8-9D48-B4DA-191AEE9CFC73}"/>
              </a:ext>
            </a:extLst>
          </p:cNvPr>
          <p:cNvSpPr txBox="1"/>
          <p:nvPr/>
        </p:nvSpPr>
        <p:spPr>
          <a:xfrm>
            <a:off x="5830955" y="3894484"/>
            <a:ext cx="2557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=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q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+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q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=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2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q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C2006-A045-CE44-984F-07FD2CAB76ED}"/>
              </a:ext>
            </a:extLst>
          </p:cNvPr>
          <p:cNvSpPr txBox="1"/>
          <p:nvPr/>
        </p:nvSpPr>
        <p:spPr>
          <a:xfrm>
            <a:off x="6308036" y="5632793"/>
            <a:ext cx="2683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No other genotype options (i.e. MUST be one of these 3!) so probability is 100% (=1) </a:t>
            </a:r>
          </a:p>
        </p:txBody>
      </p:sp>
    </p:spTree>
    <p:extLst>
      <p:ext uri="{BB962C8B-B14F-4D97-AF65-F5344CB8AC3E}">
        <p14:creationId xmlns:p14="http://schemas.microsoft.com/office/powerpoint/2010/main" val="159332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Hardy-Weinberg Principle 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162" y="1865114"/>
            <a:ext cx="857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Which are the expected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genotype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frequencies in 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?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12497" y="2631235"/>
          <a:ext cx="2691754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6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P</a:t>
                      </a:r>
                      <a:r>
                        <a:rPr lang="en-US" sz="1400" baseline="0" dirty="0">
                          <a:latin typeface="Gill Sans"/>
                          <a:cs typeface="Gill Sans"/>
                        </a:rPr>
                        <a:t>2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Offspring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09C6D8-C5D7-6442-9BA6-6630D64B061C}"/>
              </a:ext>
            </a:extLst>
          </p:cNvPr>
          <p:cNvGrpSpPr/>
          <p:nvPr/>
        </p:nvGrpSpPr>
        <p:grpSpPr>
          <a:xfrm>
            <a:off x="3957055" y="2371350"/>
            <a:ext cx="3249218" cy="3202682"/>
            <a:chOff x="3957055" y="2371350"/>
            <a:chExt cx="3249218" cy="3202682"/>
          </a:xfrm>
        </p:grpSpPr>
        <p:sp>
          <p:nvSpPr>
            <p:cNvPr id="6" name="Rectangle 5"/>
            <p:cNvSpPr/>
            <p:nvPr/>
          </p:nvSpPr>
          <p:spPr>
            <a:xfrm>
              <a:off x="4060530" y="2738422"/>
              <a:ext cx="2833200" cy="28336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4127440" y="4154441"/>
              <a:ext cx="2831246" cy="15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051291" y="4275262"/>
              <a:ext cx="2839716" cy="15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57055" y="2371350"/>
              <a:ext cx="1913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69151" y="2371350"/>
              <a:ext cx="927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6595949" y="4963709"/>
              <a:ext cx="912869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5400000">
              <a:off x="6094784" y="3546498"/>
              <a:ext cx="191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1302" y="3351216"/>
              <a:ext cx="1510967" cy="36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  <a:r>
                <a:rPr kumimoji="0" lang="en-US" sz="1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04272" y="4780826"/>
              <a:ext cx="926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  <a:r>
                <a:rPr kumimoji="0" lang="en-US" sz="1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4562" y="4802830"/>
              <a:ext cx="1507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pq</a:t>
              </a:r>
              <a:endPara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71971" y="3379309"/>
              <a:ext cx="926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pq</a:t>
              </a:r>
              <a:endPara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311357" y="1440230"/>
          <a:ext cx="1494469" cy="176749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Gill Sans"/>
                          <a:cs typeface="Gill Sans"/>
                        </a:rPr>
                        <a:t>G</a:t>
                      </a:r>
                      <a:r>
                        <a:rPr lang="en-US" sz="1400" baseline="-25000" dirty="0">
                          <a:latin typeface="Gill Sans"/>
                          <a:cs typeface="Gill Sans"/>
                        </a:rPr>
                        <a:t>1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Genotype </a:t>
                      </a:r>
                    </a:p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Gill Sans"/>
                          <a:cs typeface="Gill Sans"/>
                        </a:rPr>
                        <a:t>Frequencies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p</a:t>
                      </a:r>
                      <a:r>
                        <a:rPr lang="en-US" sz="1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2pq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2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q</a:t>
                      </a:r>
                      <a:r>
                        <a:rPr lang="en-US" sz="1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239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2244-5646-EF48-898F-030076EB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 &amp; Genotype Frequencies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E3261D8-536E-A545-90AD-0705D314E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5952530" cy="47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FCAF65-BAEC-5446-81BD-1B991857E874}"/>
              </a:ext>
            </a:extLst>
          </p:cNvPr>
          <p:cNvSpPr txBox="1"/>
          <p:nvPr/>
        </p:nvSpPr>
        <p:spPr>
          <a:xfrm>
            <a:off x="6506818" y="1563756"/>
            <a:ext cx="20010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x-axis shows the two allele frequencies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vertical axis shows the expected genotype frequencies.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line shows one of the three possible genotypes.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D3BE5B-3F99-AD4A-AE13-61DE90BF1F92}"/>
              </a:ext>
            </a:extLst>
          </p:cNvPr>
          <p:cNvSpPr/>
          <p:nvPr/>
        </p:nvSpPr>
        <p:spPr>
          <a:xfrm>
            <a:off x="457200" y="5645426"/>
            <a:ext cx="377687" cy="344557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9E4BB-574B-F04C-90DC-AD88CBEF4F77}"/>
              </a:ext>
            </a:extLst>
          </p:cNvPr>
          <p:cNvSpPr/>
          <p:nvPr/>
        </p:nvSpPr>
        <p:spPr>
          <a:xfrm>
            <a:off x="457200" y="5975901"/>
            <a:ext cx="377687" cy="344557"/>
          </a:xfrm>
          <a:prstGeom prst="rect">
            <a:avLst/>
          </a:prstGeom>
          <a:solidFill>
            <a:srgbClr val="0070C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949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2244-5646-EF48-898F-030076EB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 &amp; Genotype Frequencies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E3261D8-536E-A545-90AD-0705D314E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5952530" cy="47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FCAF65-BAEC-5446-81BD-1B991857E874}"/>
              </a:ext>
            </a:extLst>
          </p:cNvPr>
          <p:cNvSpPr txBox="1"/>
          <p:nvPr/>
        </p:nvSpPr>
        <p:spPr>
          <a:xfrm>
            <a:off x="6506818" y="1563756"/>
            <a:ext cx="20010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x-axis shows the two allele frequencies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vertical axis shows the expected genotype frequencies.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line shows one of the three possible genotypes.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D3BE5B-3F99-AD4A-AE13-61DE90BF1F92}"/>
              </a:ext>
            </a:extLst>
          </p:cNvPr>
          <p:cNvSpPr/>
          <p:nvPr/>
        </p:nvSpPr>
        <p:spPr>
          <a:xfrm>
            <a:off x="457200" y="5645426"/>
            <a:ext cx="377687" cy="344557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9E4BB-574B-F04C-90DC-AD88CBEF4F77}"/>
              </a:ext>
            </a:extLst>
          </p:cNvPr>
          <p:cNvSpPr/>
          <p:nvPr/>
        </p:nvSpPr>
        <p:spPr>
          <a:xfrm>
            <a:off x="457200" y="5975901"/>
            <a:ext cx="377687" cy="344557"/>
          </a:xfrm>
          <a:prstGeom prst="rect">
            <a:avLst/>
          </a:prstGeom>
          <a:solidFill>
            <a:srgbClr val="0070C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74932-29C5-4C69-E966-F4329E7537A8}"/>
              </a:ext>
            </a:extLst>
          </p:cNvPr>
          <p:cNvSpPr txBox="1"/>
          <p:nvPr/>
        </p:nvSpPr>
        <p:spPr>
          <a:xfrm>
            <a:off x="1655180" y="6211669"/>
            <a:ext cx="4851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 a given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what condition is  heterozygosity the highest?</a:t>
            </a:r>
          </a:p>
        </p:txBody>
      </p:sp>
    </p:spTree>
    <p:extLst>
      <p:ext uri="{BB962C8B-B14F-4D97-AF65-F5344CB8AC3E}">
        <p14:creationId xmlns:p14="http://schemas.microsoft.com/office/powerpoint/2010/main" val="3646820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7475761"/>
                  </p:ext>
                </p:extLst>
              </p:nvPr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Allele Frequencies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ts val="2560"/>
                            </a:lnSpc>
                            <a:spcBef>
                              <a:spcPts val="0"/>
                            </a:spcBef>
                            <a:spcAft>
                              <a:spcPts val="4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𝐴𝑎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𝑎𝑎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𝐴𝐴</m:t>
                                  </m:r>
                                </m:e>
                              </m:d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𝐴𝑎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oMath>
                          </a14:m>
                          <a:endParaRPr lang="en-US" sz="2200" kern="1200" dirty="0">
                            <a:solidFill>
                              <a:schemeClr val="tx1"/>
                            </a:solidFill>
                            <a:effectLst/>
                            <a:latin typeface="Helvetica" pitchFamily="2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?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97475761"/>
                  </p:ext>
                </p:extLst>
              </p:nvPr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Allele Frequencies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endParaRPr lang="en-NG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86207" r="-130" b="-8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?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Left Brace 5"/>
          <p:cNvSpPr/>
          <p:nvPr/>
        </p:nvSpPr>
        <p:spPr>
          <a:xfrm>
            <a:off x="2467347" y="2546732"/>
            <a:ext cx="261565" cy="13831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59459" y="2066712"/>
          <a:ext cx="3744541" cy="1863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b="1" dirty="0">
                          <a:latin typeface="Gill Sans"/>
                          <a:cs typeface="Gill Sans"/>
                        </a:rPr>
                        <a:t>Genotype Frequencies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p</a:t>
                      </a:r>
                      <a:r>
                        <a:rPr lang="en-US" sz="2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2pq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q</a:t>
                      </a:r>
                      <a:r>
                        <a:rPr lang="en-US" sz="2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Hardy-Weinberg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450" y="2998291"/>
            <a:ext cx="281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Frequencies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5257800" y="2414588"/>
            <a:ext cx="200025" cy="19953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5917952" y="2414584"/>
            <a:ext cx="211386" cy="1995306"/>
          </a:xfrm>
          <a:prstGeom prst="downArrow">
            <a:avLst>
              <a:gd name="adj1" fmla="val 50000"/>
              <a:gd name="adj2" fmla="val 594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4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4731"/>
          </a:xfrm>
        </p:spPr>
        <p:txBody>
          <a:bodyPr>
            <a:normAutofit/>
          </a:bodyPr>
          <a:lstStyle/>
          <a:p>
            <a:r>
              <a:rPr lang="en-US" sz="2400" dirty="0"/>
              <a:t>Single Nucleotide Polymorphism: </a:t>
            </a:r>
            <a:r>
              <a:rPr lang="en-US" sz="2400" dirty="0">
                <a:solidFill>
                  <a:schemeClr val="accent6"/>
                </a:solidFill>
              </a:rPr>
              <a:t>SNP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“Single Nucleotide Variant” (SNV) – basically the same</a:t>
            </a:r>
          </a:p>
          <a:p>
            <a:r>
              <a:rPr lang="en-US" sz="2400" dirty="0"/>
              <a:t>SNPs are defined by their difference from the human reference genome</a:t>
            </a:r>
          </a:p>
          <a:p>
            <a:r>
              <a:rPr lang="en-US" sz="2400" dirty="0"/>
              <a:t>“SNP Arrays” are designed to assay large quantity of SNPs</a:t>
            </a:r>
          </a:p>
          <a:p>
            <a:r>
              <a:rPr lang="en-US" sz="2400" dirty="0"/>
              <a:t>Initially identified in a subset of human populations via Sanger sequencing</a:t>
            </a:r>
          </a:p>
          <a:p>
            <a:r>
              <a:rPr lang="en-US" sz="2400" dirty="0"/>
              <a:t>YRI: Yoruba, CEU: European-Americans, CHB+JPT: Chinese and Japanese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7700" y="274638"/>
            <a:ext cx="7800975" cy="1143000"/>
          </a:xfrm>
          <a:prstGeom prst="roundRect">
            <a:avLst/>
          </a:prstGeom>
          <a:solidFill>
            <a:schemeClr val="tx2"/>
          </a:solidFill>
          <a:ln w="38100" cmpd="sng">
            <a:solidFill>
              <a:srgbClr val="66CCFF"/>
            </a:solidFill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22806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n>
                  <a:solidFill>
                    <a:srgbClr val="FF8000"/>
                  </a:solidFill>
                </a:ln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What is a SNP?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1645" y="2026208"/>
            <a:ext cx="307820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A  A C G T  T A T C </a:t>
            </a:r>
            <a:r>
              <a:rPr lang="en-US" b="1" spc="-150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1645" y="2403379"/>
            <a:ext cx="307820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  A C G T  T </a:t>
            </a:r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G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T C </a:t>
            </a:r>
            <a:r>
              <a:rPr lang="en-US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8122" y="2026208"/>
            <a:ext cx="333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 Genome: HG19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0018" y="2372600"/>
            <a:ext cx="333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Sample Genome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123489" y="2195485"/>
            <a:ext cx="295581" cy="5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144513" y="2555916"/>
            <a:ext cx="295581" cy="5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21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Allele Frequencies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ts val="2560"/>
                            </a:lnSpc>
                            <a:spcBef>
                              <a:spcPts val="0"/>
                            </a:spcBef>
                            <a:spcAft>
                              <a:spcPts val="4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𝐴𝑎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𝑎𝑎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𝐴𝐴</m:t>
                                  </m:r>
                                </m:e>
                              </m:d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𝐴𝑎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oMath>
                          </a14:m>
                          <a:endParaRPr lang="en-US" sz="2200" kern="1200" dirty="0">
                            <a:solidFill>
                              <a:schemeClr val="tx1"/>
                            </a:solidFill>
                            <a:effectLst/>
                            <a:latin typeface="Helvetica" pitchFamily="2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𝑎𝑎</m:t>
                                  </m:r>
                                </m:e>
                              </m:d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𝐴𝑎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200" dirty="0">
                              <a:effectLst/>
                              <a:latin typeface="Helvetica" pitchFamily="2" charset="0"/>
                            </a:rPr>
                            <a:t>  </a:t>
                          </a: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Allele Frequencies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endParaRPr lang="en-NG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86207" r="-130" b="-8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endParaRPr lang="en-NG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220408" r="-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Left Brace 5"/>
          <p:cNvSpPr/>
          <p:nvPr/>
        </p:nvSpPr>
        <p:spPr>
          <a:xfrm>
            <a:off x="2467347" y="2546732"/>
            <a:ext cx="261565" cy="13831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59459" y="2066712"/>
          <a:ext cx="3744541" cy="1863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b="1" dirty="0">
                          <a:latin typeface="Gill Sans"/>
                          <a:cs typeface="Gill Sans"/>
                        </a:rPr>
                        <a:t>Genotype Frequencies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p</a:t>
                      </a:r>
                      <a:r>
                        <a:rPr lang="en-US" sz="2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2pq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q</a:t>
                      </a:r>
                      <a:r>
                        <a:rPr lang="en-US" sz="2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Hardy-Weinberg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450" y="2998291"/>
            <a:ext cx="281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Frequencies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5257800" y="2414588"/>
            <a:ext cx="200025" cy="19953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5917952" y="2414584"/>
            <a:ext cx="211386" cy="1995306"/>
          </a:xfrm>
          <a:prstGeom prst="downArrow">
            <a:avLst>
              <a:gd name="adj1" fmla="val 50000"/>
              <a:gd name="adj2" fmla="val 594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0178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1754925"/>
                  </p:ext>
                </p:extLst>
              </p:nvPr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Genotype Count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ts val="2560"/>
                            </a:lnSpc>
                            <a:spcBef>
                              <a:spcPts val="0"/>
                            </a:spcBef>
                            <a:spcAft>
                              <a:spcPts val="4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𝐴𝑎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𝑎𝑎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𝐴𝐴</m:t>
                                  </m:r>
                                </m:e>
                              </m:d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𝐴𝑎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oMath>
                          </a14:m>
                          <a:endParaRPr lang="en-US" sz="2200" kern="1200" dirty="0">
                            <a:solidFill>
                              <a:schemeClr val="tx1"/>
                            </a:solidFill>
                            <a:effectLst/>
                            <a:latin typeface="Helvetica" pitchFamily="2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𝑎𝑎</m:t>
                                  </m:r>
                                </m:e>
                              </m:d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𝐴𝑎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200" dirty="0">
                              <a:effectLst/>
                              <a:latin typeface="Helvetica" pitchFamily="2" charset="0"/>
                            </a:rPr>
                            <a:t>  </a:t>
                          </a: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1754925"/>
                  </p:ext>
                </p:extLst>
              </p:nvPr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Genotype Count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endParaRPr lang="en-NG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86207" r="-130" b="-8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endParaRPr lang="en-NG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220408" r="-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Left Brace 5"/>
          <p:cNvSpPr/>
          <p:nvPr/>
        </p:nvSpPr>
        <p:spPr>
          <a:xfrm>
            <a:off x="2467347" y="2546732"/>
            <a:ext cx="261565" cy="13831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59459" y="2066712"/>
          <a:ext cx="3744541" cy="1863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b="1" dirty="0">
                          <a:latin typeface="Gill Sans"/>
                          <a:cs typeface="Gill Sans"/>
                        </a:rPr>
                        <a:t>Genotype Frequencies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p</a:t>
                      </a:r>
                      <a:r>
                        <a:rPr lang="en-US" sz="2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2pq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q</a:t>
                      </a:r>
                      <a:r>
                        <a:rPr lang="en-US" sz="2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Hardy-Weinberg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450" y="2998291"/>
            <a:ext cx="281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Frequencies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5257800" y="2414588"/>
            <a:ext cx="200025" cy="19953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5917952" y="2414584"/>
            <a:ext cx="211386" cy="1995306"/>
          </a:xfrm>
          <a:prstGeom prst="downArrow">
            <a:avLst>
              <a:gd name="adj1" fmla="val 50000"/>
              <a:gd name="adj2" fmla="val 594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399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435058"/>
                  </p:ext>
                </p:extLst>
              </p:nvPr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Allele Frequencies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ts val="2560"/>
                            </a:lnSpc>
                            <a:spcBef>
                              <a:spcPts val="0"/>
                            </a:spcBef>
                            <a:spcAft>
                              <a:spcPts val="4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</m:den>
                              </m:f>
                            </m:oMath>
                          </a14:m>
                          <a:endParaRPr lang="en-US" sz="2200" kern="1200" dirty="0">
                            <a:solidFill>
                              <a:schemeClr val="tx1"/>
                            </a:solidFill>
                            <a:effectLst/>
                            <a:latin typeface="Helvetica" pitchFamily="2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 1 - p</a:t>
                          </a: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435058"/>
                  </p:ext>
                </p:extLst>
              </p:nvPr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Allele Frequencies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endParaRPr lang="en-NG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86207" r="-130" b="-8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 1 - p</a:t>
                          </a: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Left Brace 5"/>
          <p:cNvSpPr/>
          <p:nvPr/>
        </p:nvSpPr>
        <p:spPr>
          <a:xfrm>
            <a:off x="2467347" y="2546732"/>
            <a:ext cx="261565" cy="13831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158773"/>
              </p:ext>
            </p:extLst>
          </p:nvPr>
        </p:nvGraphicFramePr>
        <p:xfrm>
          <a:off x="2859459" y="2066712"/>
          <a:ext cx="3744541" cy="1863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b="1" dirty="0">
                          <a:latin typeface="Gill Sans"/>
                          <a:cs typeface="Gill Sans"/>
                        </a:rPr>
                        <a:t>Genotype Counts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>
                          <a:latin typeface="Gill Sans"/>
                          <a:cs typeface="Gill Sans"/>
                        </a:rPr>
                        <a:t>N(AA) </a:t>
                      </a:r>
                      <a:endParaRPr lang="en-US" sz="2400" baseline="30000" dirty="0">
                        <a:latin typeface="Gill Sans"/>
                        <a:cs typeface="Gill Sans"/>
                      </a:endParaRP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>
                          <a:latin typeface="Gill Sans"/>
                          <a:cs typeface="Gill Sans"/>
                        </a:rPr>
                        <a:t>N(Aa) 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>
                          <a:latin typeface="Gill Sans"/>
                          <a:cs typeface="Gill Sans"/>
                        </a:rPr>
                        <a:t>N(aa) </a:t>
                      </a:r>
                      <a:endParaRPr lang="en-US" sz="2400" baseline="30000" dirty="0">
                        <a:latin typeface="Gill Sans"/>
                        <a:cs typeface="Gill Sans"/>
                      </a:endParaRP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Hardy-Weinberg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450" y="2998291"/>
            <a:ext cx="281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Frequencies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5257800" y="2414588"/>
            <a:ext cx="200025" cy="19953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5917952" y="2414584"/>
            <a:ext cx="211386" cy="1995306"/>
          </a:xfrm>
          <a:prstGeom prst="downArrow">
            <a:avLst>
              <a:gd name="adj1" fmla="val 50000"/>
              <a:gd name="adj2" fmla="val 594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D7F845-273D-0254-F8E8-E0E39FB29789}"/>
              </a:ext>
            </a:extLst>
          </p:cNvPr>
          <p:cNvSpPr/>
          <p:nvPr/>
        </p:nvSpPr>
        <p:spPr>
          <a:xfrm>
            <a:off x="7199453" y="2303362"/>
            <a:ext cx="1284790" cy="11256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</a:t>
            </a:r>
            <a:r>
              <a:rPr lang="en-NG" dirty="0"/>
              <a:t> means number of ..</a:t>
            </a:r>
          </a:p>
        </p:txBody>
      </p:sp>
    </p:spTree>
    <p:extLst>
      <p:ext uri="{BB962C8B-B14F-4D97-AF65-F5344CB8AC3E}">
        <p14:creationId xmlns:p14="http://schemas.microsoft.com/office/powerpoint/2010/main" val="1326766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A248-4C1C-354E-97C6-F38BB6A7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Example: </a:t>
            </a:r>
            <a:br>
              <a:rPr lang="en-US" b="1" dirty="0"/>
            </a:br>
            <a:r>
              <a:rPr lang="en-US" sz="3600" b="1" dirty="0"/>
              <a:t>genotype counts </a:t>
            </a:r>
            <a:r>
              <a:rPr lang="en-US" sz="3600" b="1" dirty="0">
                <a:sym typeface="Wingdings" pitchFamily="2" charset="2"/>
              </a:rPr>
              <a:t> allele frequencies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523F-2E60-A046-8D21-48FC9945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1600200"/>
            <a:ext cx="8388350" cy="4983162"/>
          </a:xfrm>
        </p:spPr>
        <p:txBody>
          <a:bodyPr>
            <a:normAutofit/>
          </a:bodyPr>
          <a:lstStyle/>
          <a:p>
            <a:r>
              <a:rPr lang="en-US" sz="2400" dirty="0"/>
              <a:t>You sample 100 people and obtain the following genotype counts: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are the frequencies of the A and a alleles?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4EF9D9-DA06-E543-9E82-36394FBAC33C}"/>
              </a:ext>
            </a:extLst>
          </p:cNvPr>
          <p:cNvGraphicFramePr>
            <a:graphicFrameLocks noGrp="1"/>
          </p:cNvGraphicFramePr>
          <p:nvPr/>
        </p:nvGraphicFramePr>
        <p:xfrm>
          <a:off x="1887415" y="2018325"/>
          <a:ext cx="15122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139">
                  <a:extLst>
                    <a:ext uri="{9D8B030D-6E8A-4147-A177-3AD203B41FA5}">
                      <a16:colId xmlns:a16="http://schemas.microsoft.com/office/drawing/2014/main" val="4096784103"/>
                    </a:ext>
                  </a:extLst>
                </a:gridCol>
                <a:gridCol w="756139">
                  <a:extLst>
                    <a:ext uri="{9D8B030D-6E8A-4147-A177-3AD203B41FA5}">
                      <a16:colId xmlns:a16="http://schemas.microsoft.com/office/drawing/2014/main" val="3565940795"/>
                    </a:ext>
                  </a:extLst>
                </a:gridCol>
              </a:tblGrid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1698"/>
                  </a:ext>
                </a:extLst>
              </a:tr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270173"/>
                  </a:ext>
                </a:extLst>
              </a:tr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89759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29C49F8-AC5A-E645-9393-E0930E448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042169"/>
                  </p:ext>
                </p:extLst>
              </p:nvPr>
            </p:nvGraphicFramePr>
            <p:xfrm>
              <a:off x="298450" y="3805348"/>
              <a:ext cx="8716596" cy="144121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16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10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endParaRPr lang="en-US" sz="2200" b="1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68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ts val="2560"/>
                            </a:lnSpc>
                            <a:spcBef>
                              <a:spcPts val="0"/>
                            </a:spcBef>
                            <a:spcAft>
                              <a:spcPts val="4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 p =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200" kern="1200" dirty="0">
                              <a:solidFill>
                                <a:schemeClr val="tx1"/>
                              </a:solidFill>
                              <a:effectLst/>
                              <a:latin typeface="Helvetica" pitchFamily="2" charset="0"/>
                              <a:ea typeface="Gill Sans" charset="0"/>
                              <a:cs typeface="Gill Sans" charset="0"/>
                            </a:rPr>
                            <a:t> = 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1598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</a:t>
                          </a: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29C49F8-AC5A-E645-9393-E0930E448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2042169"/>
                  </p:ext>
                </p:extLst>
              </p:nvPr>
            </p:nvGraphicFramePr>
            <p:xfrm>
              <a:off x="298450" y="3805348"/>
              <a:ext cx="8716596" cy="144121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16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64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endParaRPr lang="en-US" sz="2200" b="1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8344">
                    <a:tc>
                      <a:txBody>
                        <a:bodyPr/>
                        <a:lstStyle/>
                        <a:p>
                          <a:endParaRPr lang="en-NG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90244" b="-1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6434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</a:t>
                          </a: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4143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A248-4C1C-354E-97C6-F38BB6A7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Example: </a:t>
            </a:r>
            <a:br>
              <a:rPr lang="en-US" b="1" dirty="0"/>
            </a:br>
            <a:r>
              <a:rPr lang="en-US" sz="3600" b="1" dirty="0"/>
              <a:t>genotype counts </a:t>
            </a:r>
            <a:r>
              <a:rPr lang="en-US" sz="3600" b="1" dirty="0">
                <a:sym typeface="Wingdings" pitchFamily="2" charset="2"/>
              </a:rPr>
              <a:t> allele frequencies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523F-2E60-A046-8D21-48FC9945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1600200"/>
            <a:ext cx="8388350" cy="4983162"/>
          </a:xfrm>
        </p:spPr>
        <p:txBody>
          <a:bodyPr>
            <a:normAutofit/>
          </a:bodyPr>
          <a:lstStyle/>
          <a:p>
            <a:r>
              <a:rPr lang="en-US" sz="2400" dirty="0"/>
              <a:t>You sample 100 people and obtain the following genotype counts: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are the frequencies of the A and a alleles?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4EF9D9-DA06-E543-9E82-36394FBAC33C}"/>
              </a:ext>
            </a:extLst>
          </p:cNvPr>
          <p:cNvGraphicFramePr>
            <a:graphicFrameLocks noGrp="1"/>
          </p:cNvGraphicFramePr>
          <p:nvPr/>
        </p:nvGraphicFramePr>
        <p:xfrm>
          <a:off x="1887415" y="2018325"/>
          <a:ext cx="15122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139">
                  <a:extLst>
                    <a:ext uri="{9D8B030D-6E8A-4147-A177-3AD203B41FA5}">
                      <a16:colId xmlns:a16="http://schemas.microsoft.com/office/drawing/2014/main" val="4096784103"/>
                    </a:ext>
                  </a:extLst>
                </a:gridCol>
                <a:gridCol w="756139">
                  <a:extLst>
                    <a:ext uri="{9D8B030D-6E8A-4147-A177-3AD203B41FA5}">
                      <a16:colId xmlns:a16="http://schemas.microsoft.com/office/drawing/2014/main" val="3565940795"/>
                    </a:ext>
                  </a:extLst>
                </a:gridCol>
              </a:tblGrid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1698"/>
                  </a:ext>
                </a:extLst>
              </a:tr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270173"/>
                  </a:ext>
                </a:extLst>
              </a:tr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89759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29C49F8-AC5A-E645-9393-E0930E448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9077022"/>
                  </p:ext>
                </p:extLst>
              </p:nvPr>
            </p:nvGraphicFramePr>
            <p:xfrm>
              <a:off x="298450" y="3805348"/>
              <a:ext cx="8716596" cy="230481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16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10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endParaRPr lang="en-US" sz="2200" b="1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68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ts val="2560"/>
                            </a:lnSpc>
                            <a:spcBef>
                              <a:spcPts val="0"/>
                            </a:spcBef>
                            <a:spcAft>
                              <a:spcPts val="4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 p =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200" kern="1200" dirty="0">
                              <a:solidFill>
                                <a:schemeClr val="tx1"/>
                              </a:solidFill>
                              <a:effectLst/>
                              <a:latin typeface="Helvetica" pitchFamily="2" charset="0"/>
                              <a:ea typeface="Gill Sans" charset="0"/>
                              <a:cs typeface="Gill Sans" charset="0"/>
                            </a:rPr>
                            <a:t> = </a:t>
                          </a:r>
                          <a:r>
                            <a:rPr lang="en-US" sz="2400" dirty="0"/>
                            <a:t>[(2*17)+73] / 200 = 0.535</a:t>
                          </a:r>
                          <a:endParaRPr lang="en-US" sz="2200" kern="1200" dirty="0">
                            <a:solidFill>
                              <a:schemeClr val="tx1"/>
                            </a:solidFill>
                            <a:effectLst/>
                            <a:latin typeface="Helvetica" pitchFamily="2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1598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</a:t>
                          </a:r>
                        </a:p>
                        <a:p>
                          <a:r>
                            <a:rPr lang="en-US" sz="2000" dirty="0"/>
                            <a:t> </a:t>
                          </a:r>
                        </a:p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29C49F8-AC5A-E645-9393-E0930E448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9077022"/>
                  </p:ext>
                </p:extLst>
              </p:nvPr>
            </p:nvGraphicFramePr>
            <p:xfrm>
              <a:off x="298450" y="3805348"/>
              <a:ext cx="8716596" cy="230481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16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64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endParaRPr lang="en-US" sz="2200" b="1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8344">
                    <a:tc>
                      <a:txBody>
                        <a:bodyPr/>
                        <a:lstStyle/>
                        <a:p>
                          <a:endParaRPr lang="en-NG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92500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30034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</a:t>
                          </a:r>
                        </a:p>
                        <a:p>
                          <a:r>
                            <a:rPr lang="en-US" sz="2000" dirty="0"/>
                            <a:t> </a:t>
                          </a:r>
                        </a:p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88658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A248-4C1C-354E-97C6-F38BB6A7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Example: </a:t>
            </a:r>
            <a:br>
              <a:rPr lang="en-US" b="1" dirty="0"/>
            </a:br>
            <a:r>
              <a:rPr lang="en-US" sz="3600" b="1" dirty="0"/>
              <a:t>genotype counts </a:t>
            </a:r>
            <a:r>
              <a:rPr lang="en-US" sz="3600" b="1" dirty="0">
                <a:sym typeface="Wingdings" pitchFamily="2" charset="2"/>
              </a:rPr>
              <a:t> allele frequencies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523F-2E60-A046-8D21-48FC9945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1600200"/>
            <a:ext cx="8388350" cy="4983162"/>
          </a:xfrm>
        </p:spPr>
        <p:txBody>
          <a:bodyPr>
            <a:normAutofit/>
          </a:bodyPr>
          <a:lstStyle/>
          <a:p>
            <a:r>
              <a:rPr lang="en-US" sz="2400" dirty="0"/>
              <a:t>You sample 100 people and obtain the following genotype counts: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are the frequencies of the A and a alleles?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4EF9D9-DA06-E543-9E82-36394FBAC33C}"/>
              </a:ext>
            </a:extLst>
          </p:cNvPr>
          <p:cNvGraphicFramePr>
            <a:graphicFrameLocks noGrp="1"/>
          </p:cNvGraphicFramePr>
          <p:nvPr/>
        </p:nvGraphicFramePr>
        <p:xfrm>
          <a:off x="1887415" y="2018325"/>
          <a:ext cx="15122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139">
                  <a:extLst>
                    <a:ext uri="{9D8B030D-6E8A-4147-A177-3AD203B41FA5}">
                      <a16:colId xmlns:a16="http://schemas.microsoft.com/office/drawing/2014/main" val="4096784103"/>
                    </a:ext>
                  </a:extLst>
                </a:gridCol>
                <a:gridCol w="756139">
                  <a:extLst>
                    <a:ext uri="{9D8B030D-6E8A-4147-A177-3AD203B41FA5}">
                      <a16:colId xmlns:a16="http://schemas.microsoft.com/office/drawing/2014/main" val="3565940795"/>
                    </a:ext>
                  </a:extLst>
                </a:gridCol>
              </a:tblGrid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1698"/>
                  </a:ext>
                </a:extLst>
              </a:tr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270173"/>
                  </a:ext>
                </a:extLst>
              </a:tr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89759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29C49F8-AC5A-E645-9393-E0930E448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862604"/>
                  </p:ext>
                </p:extLst>
              </p:nvPr>
            </p:nvGraphicFramePr>
            <p:xfrm>
              <a:off x="298450" y="3805348"/>
              <a:ext cx="8716596" cy="230481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16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10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endParaRPr lang="en-US" sz="2200" b="1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68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ts val="2560"/>
                            </a:lnSpc>
                            <a:spcBef>
                              <a:spcPts val="0"/>
                            </a:spcBef>
                            <a:spcAft>
                              <a:spcPts val="4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 p =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  <m:r>
                                    <a:rPr lang="en-US" sz="22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𝑁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200" kern="1200" dirty="0">
                              <a:solidFill>
                                <a:schemeClr val="tx1"/>
                              </a:solidFill>
                              <a:effectLst/>
                              <a:latin typeface="Helvetica" pitchFamily="2" charset="0"/>
                              <a:ea typeface="Gill Sans" charset="0"/>
                              <a:cs typeface="Gill Sans" charset="0"/>
                            </a:rPr>
                            <a:t> = </a:t>
                          </a:r>
                          <a:r>
                            <a:rPr lang="en-US" sz="2400" dirty="0"/>
                            <a:t>[(2*17)+73] / 200 = 0.535</a:t>
                          </a:r>
                          <a:endParaRPr lang="en-US" sz="2200" kern="1200" dirty="0">
                            <a:solidFill>
                              <a:schemeClr val="tx1"/>
                            </a:solidFill>
                            <a:effectLst/>
                            <a:latin typeface="Helvetica" pitchFamily="2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1598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 1- 0.535</a:t>
                          </a:r>
                        </a:p>
                        <a:p>
                          <a:r>
                            <a:rPr lang="en-US" sz="2000" dirty="0"/>
                            <a:t> </a:t>
                          </a:r>
                        </a:p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29C49F8-AC5A-E645-9393-E0930E448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2862604"/>
                  </p:ext>
                </p:extLst>
              </p:nvPr>
            </p:nvGraphicFramePr>
            <p:xfrm>
              <a:off x="298450" y="3805348"/>
              <a:ext cx="8716596" cy="230481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16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64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endParaRPr lang="en-US" sz="2200" b="1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8344">
                    <a:tc>
                      <a:txBody>
                        <a:bodyPr/>
                        <a:lstStyle/>
                        <a:p>
                          <a:endParaRPr lang="en-NG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92500" b="-26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30034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 1- 0.535</a:t>
                          </a:r>
                        </a:p>
                        <a:p>
                          <a:r>
                            <a:rPr lang="en-US" sz="2000" dirty="0"/>
                            <a:t> </a:t>
                          </a:r>
                        </a:p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9595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Test a violation from HWE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How do we know if genotypes at a locus in a population </a:t>
            </a:r>
            <a:r>
              <a:rPr lang="en-US" dirty="0">
                <a:solidFill>
                  <a:schemeClr val="accent6"/>
                </a:solidFill>
                <a:latin typeface="Gill Sans" charset="0"/>
                <a:ea typeface="Gill Sans" charset="0"/>
                <a:cs typeface="Gill Sans" charset="0"/>
              </a:rPr>
              <a:t>significantly deviate from what we would expect under HWE? 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We use a goodness-of-fit test (statistically null hypothesis testing): Chi-square test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Calculate chi-square statistic as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68637" y="5552547"/>
          <a:ext cx="26241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58900" imgH="457200" progId="Equation.3">
                  <p:embed/>
                </p:oleObj>
              </mc:Choice>
              <mc:Fallback>
                <p:oleObj name="Equation" r:id="rId2" imgW="13589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68637" y="5552547"/>
                        <a:ext cx="2624138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4511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test Hardy Weinberg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3" y="4859806"/>
            <a:ext cx="2414671" cy="954750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p(A) = 0.8;  p(a) = 0.2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 = 100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51604"/>
              </p:ext>
            </p:extLst>
          </p:nvPr>
        </p:nvGraphicFramePr>
        <p:xfrm>
          <a:off x="3483295" y="4727213"/>
          <a:ext cx="4235713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84163" y="1859516"/>
            <a:ext cx="8574087" cy="440763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How do we test if a variant is in Hardy Weinberg Equilibrium?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163" y="2413052"/>
            <a:ext cx="8574087" cy="1828835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Working example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Two populations are studied,  X and Z with a sample size of 100 individuals each.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allele frequencies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of a given variant are the same, p = p(A) = 0.8 and q = p(a) = 0.2. 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However,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genotype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counts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are different.</a:t>
            </a:r>
          </a:p>
        </p:txBody>
      </p:sp>
    </p:spTree>
    <p:extLst>
      <p:ext uri="{BB962C8B-B14F-4D97-AF65-F5344CB8AC3E}">
        <p14:creationId xmlns:p14="http://schemas.microsoft.com/office/powerpoint/2010/main" val="4198421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06" y="1645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Significance test Hardy Weinberg II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302796" y="2552857"/>
          <a:ext cx="484120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p()</a:t>
                      </a:r>
                      <a:r>
                        <a:rPr lang="en-US" baseline="0" dirty="0"/>
                        <a:t> × </a:t>
                      </a: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×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× 100 = </a:t>
                      </a:r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2pq </a:t>
                      </a:r>
                      <a:r>
                        <a:rPr lang="en-US" baseline="0" dirty="0"/>
                        <a:t>×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2(0.8)(0.2) </a:t>
                      </a:r>
                      <a:r>
                        <a:rPr lang="en-US" baseline="0" dirty="0"/>
                        <a:t>× 100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×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</a:t>
                      </a:r>
                      <a:r>
                        <a:rPr lang="en-US" baseline="0" dirty="0"/>
                        <a:t>× 100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6406" y="1188829"/>
            <a:ext cx="8859837" cy="440763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Calculate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genotype frequencies under Hardy Weinberg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163" y="4264049"/>
            <a:ext cx="8574087" cy="440763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Apply Chi-Squared significance test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5425" y="4795309"/>
          <a:ext cx="26241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58900" imgH="457200" progId="Equation.3">
                  <p:embed/>
                </p:oleObj>
              </mc:Choice>
              <mc:Fallback>
                <p:oleObj name="Equation" r:id="rId2" imgW="13589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5425" y="4795309"/>
                        <a:ext cx="2624138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84164" y="5675600"/>
            <a:ext cx="3322636" cy="1003994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Online chi-squared table</a:t>
            </a: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p-value = 0.05,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= 3.84</a:t>
            </a: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p-value = 0.01,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= 6.63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3547533" y="4795309"/>
            <a:ext cx="118533" cy="184504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289275" y="5540866"/>
            <a:ext cx="6744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89275" y="6277642"/>
            <a:ext cx="67445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7DBF1-F4BB-5A44-9A48-60F955E35981}"/>
              </a:ext>
            </a:extLst>
          </p:cNvPr>
          <p:cNvGrpSpPr/>
          <p:nvPr/>
        </p:nvGrpSpPr>
        <p:grpSpPr>
          <a:xfrm>
            <a:off x="3843861" y="4610643"/>
            <a:ext cx="5200127" cy="1829845"/>
            <a:chOff x="3843861" y="4610643"/>
            <a:chExt cx="5200127" cy="1829845"/>
          </a:xfrm>
        </p:grpSpPr>
        <p:sp>
          <p:nvSpPr>
            <p:cNvPr id="14" name="TextBox 13"/>
            <p:cNvSpPr txBox="1"/>
            <p:nvPr/>
          </p:nvSpPr>
          <p:spPr>
            <a:xfrm>
              <a:off x="3843861" y="5100103"/>
              <a:ext cx="1286933" cy="4407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108000" tIns="46800" rIns="108000" bIns="46800" rtlCol="0" anchor="ctr" anchorCtr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Pop X: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/>
          </p:nvGraphicFramePr>
          <p:xfrm>
            <a:off x="4899025" y="5068888"/>
            <a:ext cx="4144963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641600" imgH="406400" progId="Equation.3">
                    <p:embed/>
                  </p:oleObj>
                </mc:Choice>
                <mc:Fallback>
                  <p:oleObj name="Equation" r:id="rId4" imgW="2641600" imgH="406400" progId="Equation.3">
                    <p:embed/>
                    <p:pic>
                      <p:nvPicPr>
                        <p:cNvPr id="16" name="Object 1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899025" y="5068888"/>
                          <a:ext cx="4144963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3843861" y="5883918"/>
              <a:ext cx="1286933" cy="4407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108000" tIns="46800" rIns="108000" bIns="46800" rtlCol="0" anchor="ctr" anchorCtr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Pop Z:</a:t>
              </a:r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960938" y="5802313"/>
            <a:ext cx="3925887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01900" imgH="406400" progId="Equation.3">
                    <p:embed/>
                  </p:oleObj>
                </mc:Choice>
                <mc:Fallback>
                  <p:oleObj name="Equation" r:id="rId6" imgW="2501900" imgH="406400" progId="Equation.3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60938" y="5802313"/>
                          <a:ext cx="3925887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/>
            <p:cNvSpPr/>
            <p:nvPr/>
          </p:nvSpPr>
          <p:spPr>
            <a:xfrm>
              <a:off x="5130794" y="4610643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351366" y="4610643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90457" y="461070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2448" y="2552857"/>
          <a:ext cx="4235713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6C73B7F-BFF8-9A4A-82D8-4DBE6F8CFD0D}"/>
              </a:ext>
            </a:extLst>
          </p:cNvPr>
          <p:cNvSpPr txBox="1"/>
          <p:nvPr/>
        </p:nvSpPr>
        <p:spPr>
          <a:xfrm>
            <a:off x="863233" y="1611904"/>
            <a:ext cx="2414671" cy="857928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p(A) = 0.8;  p(a) = 0.2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 = 100</a:t>
            </a:r>
          </a:p>
        </p:txBody>
      </p:sp>
    </p:spTree>
    <p:extLst>
      <p:ext uri="{BB962C8B-B14F-4D97-AF65-F5344CB8AC3E}">
        <p14:creationId xmlns:p14="http://schemas.microsoft.com/office/powerpoint/2010/main" val="4156263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Interpret Chi-Squared (X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Looking up the Χ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table (a standard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quantile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– probability table)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44" y="2576608"/>
            <a:ext cx="7747000" cy="199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5749" y="3429000"/>
            <a:ext cx="7722158" cy="2323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F3352-5D65-7949-8E71-E59536EA9793}"/>
              </a:ext>
            </a:extLst>
          </p:cNvPr>
          <p:cNvSpPr txBox="1"/>
          <p:nvPr/>
        </p:nvSpPr>
        <p:spPr>
          <a:xfrm>
            <a:off x="5882807" y="5325669"/>
            <a:ext cx="205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Χ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&gt; 3.84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Wingdings" pitchFamily="2" charset="2"/>
              </a:rPr>
              <a:t> p &lt; 0.05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23EFB-38CD-7E4B-B006-9BB06FAD1887}"/>
              </a:ext>
            </a:extLst>
          </p:cNvPr>
          <p:cNvSpPr txBox="1"/>
          <p:nvPr/>
        </p:nvSpPr>
        <p:spPr>
          <a:xfrm>
            <a:off x="5882807" y="6076472"/>
            <a:ext cx="214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Χ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&lt; 3.84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Wingdings" pitchFamily="2" charset="2"/>
              </a:rPr>
              <a:t> p &gt; 0.05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69425E-3E03-6241-9E65-D03B65FDF832}"/>
              </a:ext>
            </a:extLst>
          </p:cNvPr>
          <p:cNvGrpSpPr/>
          <p:nvPr/>
        </p:nvGrpSpPr>
        <p:grpSpPr>
          <a:xfrm>
            <a:off x="457200" y="4736705"/>
            <a:ext cx="5200127" cy="1829845"/>
            <a:chOff x="3843861" y="4610643"/>
            <a:chExt cx="5200127" cy="18298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5EC672-D43F-004B-B189-E62FD5850453}"/>
                </a:ext>
              </a:extLst>
            </p:cNvPr>
            <p:cNvSpPr txBox="1"/>
            <p:nvPr/>
          </p:nvSpPr>
          <p:spPr>
            <a:xfrm>
              <a:off x="3843861" y="5100103"/>
              <a:ext cx="1286933" cy="4407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108000" tIns="46800" rIns="108000" bIns="46800" rtlCol="0" anchor="ctr" anchorCtr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Pop X:</a:t>
              </a:r>
            </a:p>
          </p:txBody>
        </p:sp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D703A7D1-51D8-E14B-B64B-3A72B3A018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99025" y="5068888"/>
            <a:ext cx="4144963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641600" imgH="406400" progId="Equation.3">
                    <p:embed/>
                  </p:oleObj>
                </mc:Choice>
                <mc:Fallback>
                  <p:oleObj name="Equation" r:id="rId3" imgW="2641600" imgH="406400" progId="Equation.3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D703A7D1-51D8-E14B-B64B-3A72B3A018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99025" y="5068888"/>
                          <a:ext cx="4144963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63E621-F7E5-2F46-AE67-1736D56CC14D}"/>
                </a:ext>
              </a:extLst>
            </p:cNvPr>
            <p:cNvSpPr txBox="1"/>
            <p:nvPr/>
          </p:nvSpPr>
          <p:spPr>
            <a:xfrm>
              <a:off x="3843861" y="5883918"/>
              <a:ext cx="1286933" cy="4407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108000" tIns="46800" rIns="108000" bIns="46800" rtlCol="0" anchor="ctr" anchorCtr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Pop Z:</a:t>
              </a: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8BA6F8F1-E2DF-1E46-90E3-50B40C19ED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60938" y="5802313"/>
            <a:ext cx="3925887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501900" imgH="406400" progId="Equation.3">
                    <p:embed/>
                  </p:oleObj>
                </mc:Choice>
                <mc:Fallback>
                  <p:oleObj name="Equation" r:id="rId5" imgW="2501900" imgH="406400" progId="Equation.3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8BA6F8F1-E2DF-1E46-90E3-50B40C19EDE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960938" y="5802313"/>
                          <a:ext cx="3925887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0A3392-A251-C642-B57A-E69831DDC16D}"/>
                </a:ext>
              </a:extLst>
            </p:cNvPr>
            <p:cNvSpPr/>
            <p:nvPr/>
          </p:nvSpPr>
          <p:spPr>
            <a:xfrm>
              <a:off x="5130794" y="4610643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87CDD0-7AF5-3E45-BFC4-434D9E287842}"/>
                </a:ext>
              </a:extLst>
            </p:cNvPr>
            <p:cNvSpPr/>
            <p:nvPr/>
          </p:nvSpPr>
          <p:spPr>
            <a:xfrm>
              <a:off x="6351366" y="4610643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ED9D33-D328-D34C-A14C-D60EC60D993C}"/>
                </a:ext>
              </a:extLst>
            </p:cNvPr>
            <p:cNvSpPr/>
            <p:nvPr/>
          </p:nvSpPr>
          <p:spPr>
            <a:xfrm>
              <a:off x="7390457" y="461070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C7FB7B-5B46-ED47-A9B8-2C0F3D344746}"/>
              </a:ext>
            </a:extLst>
          </p:cNvPr>
          <p:cNvSpPr txBox="1"/>
          <p:nvPr/>
        </p:nvSpPr>
        <p:spPr>
          <a:xfrm>
            <a:off x="8236494" y="3331770"/>
            <a:ext cx="924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p-values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FFE7EB-312D-0E48-AF31-E21D0CB28FA3}"/>
              </a:ext>
            </a:extLst>
          </p:cNvPr>
          <p:cNvCxnSpPr>
            <a:cxnSpLocks/>
          </p:cNvCxnSpPr>
          <p:nvPr/>
        </p:nvCxnSpPr>
        <p:spPr>
          <a:xfrm flipH="1">
            <a:off x="7936523" y="3516923"/>
            <a:ext cx="363416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5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table_09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426619"/>
            <a:ext cx="8324850" cy="327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2" descr="figure_10_0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5" b="35093"/>
          <a:stretch/>
        </p:blipFill>
        <p:spPr bwMode="auto">
          <a:xfrm>
            <a:off x="1218257" y="340206"/>
            <a:ext cx="6390640" cy="292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933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Deviations from Hardy Weinberg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4163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No overlap between generations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1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(strong) Selection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Mutation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Migration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Substructure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163" y="4232215"/>
            <a:ext cx="8574087" cy="1612240"/>
          </a:xfrm>
          <a:prstGeom prst="rect">
            <a:avLst/>
          </a:prstGeom>
          <a:noFill/>
          <a:ln w="57150">
            <a:noFill/>
          </a:ln>
        </p:spPr>
        <p:txBody>
          <a:bodyPr wrap="square" lIns="216000" tIns="187200" rIns="216000" bIns="187200" rtlCol="0" anchor="ctr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Deviations from random mating include inbreeding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assortative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mating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Both special cases of population structure.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3690937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size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163" y="2511943"/>
            <a:ext cx="42878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 population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1997957"/>
            <a:ext cx="4286249" cy="3912870"/>
          </a:xfrm>
          <a:prstGeom prst="rect">
            <a:avLst/>
          </a:prstGeom>
          <a:noFill/>
          <a:ln w="57150">
            <a:noFill/>
          </a:ln>
        </p:spPr>
        <p:txBody>
          <a:bodyPr wrap="square" lIns="216000" tIns="187200" rIns="216000" bIns="187200" rtlCol="0" anchor="ctr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real population is infinitely large. 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generation represents a finite sample from the previous one. 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Assuming no migration, no selection, and constant population size over generations,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variation in allele frequency between generations can occur solely through this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stochastic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process of sampling.</a:t>
            </a:r>
          </a:p>
        </p:txBody>
      </p:sp>
    </p:spTree>
    <p:extLst>
      <p:ext uri="{BB962C8B-B14F-4D97-AF65-F5344CB8AC3E}">
        <p14:creationId xmlns:p14="http://schemas.microsoft.com/office/powerpoint/2010/main" val="1530130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HWE Disrupting factors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1" y="251194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(strong) Selection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Mutation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Migration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Substructure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163" y="251194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No overlap between generations</a:t>
            </a:r>
          </a:p>
        </p:txBody>
      </p:sp>
    </p:spTree>
    <p:extLst>
      <p:ext uri="{BB962C8B-B14F-4D97-AF65-F5344CB8AC3E}">
        <p14:creationId xmlns:p14="http://schemas.microsoft.com/office/powerpoint/2010/main" val="120230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4163" y="2055398"/>
            <a:ext cx="3417970" cy="1143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Population Structure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4761" y="1660544"/>
            <a:ext cx="4079366" cy="4533823"/>
            <a:chOff x="4106361" y="2262910"/>
            <a:chExt cx="4079366" cy="4533823"/>
          </a:xfrm>
        </p:grpSpPr>
        <p:sp>
          <p:nvSpPr>
            <p:cNvPr id="6" name="Freeform 5"/>
            <p:cNvSpPr/>
            <p:nvPr/>
          </p:nvSpPr>
          <p:spPr>
            <a:xfrm>
              <a:off x="5266652" y="2890212"/>
              <a:ext cx="2919075" cy="3505970"/>
            </a:xfrm>
            <a:custGeom>
              <a:avLst/>
              <a:gdLst>
                <a:gd name="connsiteX0" fmla="*/ 2919075 w 2919075"/>
                <a:gd name="connsiteY0" fmla="*/ 365606 h 3505970"/>
                <a:gd name="connsiteX1" fmla="*/ 2595802 w 2919075"/>
                <a:gd name="connsiteY1" fmla="*/ 7697 h 3505970"/>
                <a:gd name="connsiteX2" fmla="*/ 2099348 w 2919075"/>
                <a:gd name="connsiteY2" fmla="*/ 411788 h 3505970"/>
                <a:gd name="connsiteX3" fmla="*/ 1787620 w 2919075"/>
                <a:gd name="connsiteY3" fmla="*/ 492606 h 3505970"/>
                <a:gd name="connsiteX4" fmla="*/ 1868439 w 2919075"/>
                <a:gd name="connsiteY4" fmla="*/ 1023697 h 3505970"/>
                <a:gd name="connsiteX5" fmla="*/ 1187257 w 2919075"/>
                <a:gd name="connsiteY5" fmla="*/ 1358515 h 3505970"/>
                <a:gd name="connsiteX6" fmla="*/ 459893 w 2919075"/>
                <a:gd name="connsiteY6" fmla="*/ 1947333 h 3505970"/>
                <a:gd name="connsiteX7" fmla="*/ 1406620 w 2919075"/>
                <a:gd name="connsiteY7" fmla="*/ 2328333 h 3505970"/>
                <a:gd name="connsiteX8" fmla="*/ 217439 w 2919075"/>
                <a:gd name="connsiteY8" fmla="*/ 3090333 h 3505970"/>
                <a:gd name="connsiteX9" fmla="*/ 101984 w 2919075"/>
                <a:gd name="connsiteY9" fmla="*/ 3505970 h 35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9075" h="3505970">
                  <a:moveTo>
                    <a:pt x="2919075" y="365606"/>
                  </a:moveTo>
                  <a:cubicBezTo>
                    <a:pt x="2825749" y="182803"/>
                    <a:pt x="2732423" y="0"/>
                    <a:pt x="2595802" y="7697"/>
                  </a:cubicBezTo>
                  <a:cubicBezTo>
                    <a:pt x="2459181" y="15394"/>
                    <a:pt x="2234045" y="330970"/>
                    <a:pt x="2099348" y="411788"/>
                  </a:cubicBezTo>
                  <a:cubicBezTo>
                    <a:pt x="1964651" y="492606"/>
                    <a:pt x="1826105" y="390621"/>
                    <a:pt x="1787620" y="492606"/>
                  </a:cubicBezTo>
                  <a:cubicBezTo>
                    <a:pt x="1749135" y="594591"/>
                    <a:pt x="1968499" y="879379"/>
                    <a:pt x="1868439" y="1023697"/>
                  </a:cubicBezTo>
                  <a:cubicBezTo>
                    <a:pt x="1768379" y="1168015"/>
                    <a:pt x="1422014" y="1204576"/>
                    <a:pt x="1187257" y="1358515"/>
                  </a:cubicBezTo>
                  <a:cubicBezTo>
                    <a:pt x="952500" y="1512454"/>
                    <a:pt x="423333" y="1785697"/>
                    <a:pt x="459893" y="1947333"/>
                  </a:cubicBezTo>
                  <a:cubicBezTo>
                    <a:pt x="496454" y="2108969"/>
                    <a:pt x="1447029" y="2137833"/>
                    <a:pt x="1406620" y="2328333"/>
                  </a:cubicBezTo>
                  <a:cubicBezTo>
                    <a:pt x="1366211" y="2518833"/>
                    <a:pt x="434878" y="2894060"/>
                    <a:pt x="217439" y="3090333"/>
                  </a:cubicBezTo>
                  <a:cubicBezTo>
                    <a:pt x="0" y="3286606"/>
                    <a:pt x="101984" y="3505970"/>
                    <a:pt x="101984" y="3505970"/>
                  </a:cubicBezTo>
                </a:path>
              </a:pathLst>
            </a:custGeom>
            <a:ln w="762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stA="50000" endPos="75000" dist="127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Picture 6" descr="tree_clipar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02069" y="4800438"/>
              <a:ext cx="841663" cy="946314"/>
            </a:xfrm>
            <a:prstGeom prst="rect">
              <a:avLst/>
            </a:prstGeom>
          </p:spPr>
        </p:pic>
        <p:pic>
          <p:nvPicPr>
            <p:cNvPr id="8" name="Picture 7" descr="tree_clipar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31759" y="2890212"/>
              <a:ext cx="931025" cy="1046788"/>
            </a:xfrm>
            <a:prstGeom prst="rect">
              <a:avLst/>
            </a:prstGeom>
          </p:spPr>
        </p:pic>
        <p:pic>
          <p:nvPicPr>
            <p:cNvPr id="9" name="Picture 8" descr="tree_clipar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58743" y="4136161"/>
              <a:ext cx="1126984" cy="1267112"/>
            </a:xfrm>
            <a:prstGeom prst="rect">
              <a:avLst/>
            </a:prstGeom>
          </p:spPr>
        </p:pic>
        <p:pic>
          <p:nvPicPr>
            <p:cNvPr id="10" name="Picture 9" descr="tree_clipart.jp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2311" y="5645727"/>
              <a:ext cx="911343" cy="1024658"/>
            </a:xfrm>
            <a:prstGeom prst="rect">
              <a:avLst/>
            </a:prstGeom>
          </p:spPr>
        </p:pic>
        <p:pic>
          <p:nvPicPr>
            <p:cNvPr id="11" name="Picture 10" descr="stone_bridge_1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20300">
              <a:off x="4767671" y="6014904"/>
              <a:ext cx="1126984" cy="781829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7303654" y="2505364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456054" y="2657764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220526" y="2262910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726233" y="3613728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55509" y="2343728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892488" y="2586182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058743" y="2971800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608454" y="3341234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442199" y="3646034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913254" y="3646034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843981" y="3133436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289799" y="3974525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696529" y="5403273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931759" y="5241637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26056" y="5627255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309183" y="6477000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014886" y="5898803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059801" y="6315364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543732" y="6589567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618941" y="5898803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771341" y="6051203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993011" y="5845708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106361" y="6413728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286431" y="6194367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452686" y="6396182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512536" y="5499358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68841" y="6379093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981352-A9C0-334A-B8E5-D010E496572C}"/>
              </a:ext>
            </a:extLst>
          </p:cNvPr>
          <p:cNvSpPr txBox="1"/>
          <p:nvPr/>
        </p:nvSpPr>
        <p:spPr>
          <a:xfrm>
            <a:off x="6614851" y="4770860"/>
            <a:ext cx="2013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other factors might cause structure?</a:t>
            </a:r>
          </a:p>
        </p:txBody>
      </p:sp>
    </p:spTree>
    <p:extLst>
      <p:ext uri="{BB962C8B-B14F-4D97-AF65-F5344CB8AC3E}">
        <p14:creationId xmlns:p14="http://schemas.microsoft.com/office/powerpoint/2010/main" val="3220338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5048154" y="2727355"/>
            <a:ext cx="3850718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4" y="1746512"/>
            <a:ext cx="8614708" cy="724305"/>
          </a:xfrm>
          <a:prstGeom prst="rect">
            <a:avLst/>
          </a:prstGeom>
          <a:noFill/>
          <a:ln w="57150">
            <a:noFill/>
          </a:ln>
        </p:spPr>
        <p:txBody>
          <a:bodyPr wrap="square" lIns="72000" tIns="187200" rIns="72000" bIns="1872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What happens when we have migration (e.g. admixture)?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8887" y="2733243"/>
            <a:ext cx="3924300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787" y="315979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10887" y="32348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6687" y="34825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51687" y="41788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1487" y="3787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887" y="4729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687" y="435467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80287" y="443942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99787" y="459395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58287" y="3300326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34987" y="393119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9086" y="470174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1487" y="342539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266587" y="38306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62787" y="3479861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9787" y="368058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93887" y="47917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88787" y="412506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228668" y="445409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4987" y="47293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30687" y="31882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50687" y="44350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57987" y="383298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355487" y="47398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53687" y="40444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355487" y="44701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40487" y="39430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45887" y="43069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67187" y="39027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718287" y="462036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699487" y="34063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614987" y="423929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16068" y="33003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761887" y="43969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468868" y="3406343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66687" y="47017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9287" y="40794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26868" y="3205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43287" y="354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6687" y="418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50868" y="3697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671887" y="40211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9687" y="39927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24087" y="39259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06468" y="48298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6687" y="3722726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61987" y="454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98468" y="468920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37987" y="344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26868" y="38434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80287" y="362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05565" y="32348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99687" y="43969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486887" y="429587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4987" y="446459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37024" y="43435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767987" y="40891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27087" y="47917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87187" y="42169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07187" y="37227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07087" y="39535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5887" y="349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78087" y="327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773668" y="33925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29268" y="358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468868" y="36603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18468" y="364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87187" y="33025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6068" y="40275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078468" y="42699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96887" y="40888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50487" y="4779201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887" y="2703604"/>
            <a:ext cx="39243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X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Down Arrow 78"/>
          <p:cNvSpPr/>
          <p:nvPr/>
        </p:nvSpPr>
        <p:spPr>
          <a:xfrm rot="5400000">
            <a:off x="4302352" y="3365848"/>
            <a:ext cx="574203" cy="1227384"/>
          </a:xfrm>
          <a:prstGeom prst="downArrow">
            <a:avLst>
              <a:gd name="adj1" fmla="val 50000"/>
              <a:gd name="adj2" fmla="val 51253"/>
            </a:avLst>
          </a:prstGeom>
          <a:gradFill flip="none" rotWithShape="1">
            <a:gsLst>
              <a:gs pos="0">
                <a:schemeClr val="tx2"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116193" y="3140275"/>
            <a:ext cx="1689606" cy="1552858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  <a:effectLst>
            <a:outerShdw blurRad="38100" dist="25400" dir="6600000" sx="101000" sy="101000" algn="tl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28028" y="3249028"/>
            <a:ext cx="1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Migrants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284690" y="3171855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591871" y="435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622854" y="34766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151590" y="3674694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927654" y="3781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411690" y="4723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500590" y="439319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43090" y="44335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262590" y="441796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321090" y="32944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497790" y="392530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7011889" y="469585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5642490" y="326185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7329390" y="382480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830790" y="482984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6120799" y="355982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5956690" y="47858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7151590" y="411917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8291471" y="444820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5687790" y="4723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7293490" y="31823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333290" y="4190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6920790" y="382709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418290" y="47339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718690" y="399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7418290" y="4464294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191889" y="48298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808690" y="43010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229990" y="389683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781090" y="46144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762290" y="34004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8677790" y="423340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7293490" y="344121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824690" y="4391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8531671" y="3400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129490" y="46958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113490" y="44278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589671" y="3199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506090" y="354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309490" y="4183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268866" y="4779201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734690" y="401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462490" y="398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320254" y="392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8469271" y="48239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5532854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624790" y="45434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8049990" y="445627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7100790" y="343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589671" y="3837594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543090" y="361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898690" y="322809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194690" y="427706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203145" y="392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957790" y="44587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231690" y="355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30790" y="4083294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789890" y="47858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962643" y="4188109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869990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969890" y="39476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088866" y="32856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540890" y="327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7827639" y="312364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192071" y="35771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531671" y="36544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647639" y="456830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049990" y="3296655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8711671" y="401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605427" y="315979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459690" y="40829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6513290" y="477331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048153" y="2697716"/>
            <a:ext cx="385071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Z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99687" y="5114446"/>
            <a:ext cx="8491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Migration disrupts Hardy Weinberg Equilibrium, including new genotypes at different frequencies.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 flow vs. population structure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53687" y="2357417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 q=0.4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074858" y="2325151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0.8 q=0.2</a:t>
            </a:r>
          </a:p>
        </p:txBody>
      </p:sp>
    </p:spTree>
    <p:extLst>
      <p:ext uri="{BB962C8B-B14F-4D97-AF65-F5344CB8AC3E}">
        <p14:creationId xmlns:p14="http://schemas.microsoft.com/office/powerpoint/2010/main" val="3638409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5048154" y="2727355"/>
            <a:ext cx="3850718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III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8887" y="2733243"/>
            <a:ext cx="3924300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787" y="315979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10887" y="32348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6687" y="34825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51687" y="41788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1487" y="3787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887" y="4729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687" y="435467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80287" y="443942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99787" y="459395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58287" y="321951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34987" y="393119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9086" y="470174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1487" y="342539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653087" y="3172217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62787" y="3479861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9787" y="368058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93887" y="47917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88787" y="412506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4987" y="47293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30687" y="31882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50687" y="44350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57987" y="383298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228492" y="47398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53687" y="40444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572" y="449327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40487" y="39430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45887" y="43069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67187" y="39027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718287" y="462036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699487" y="3510248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614987" y="423929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16068" y="33003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468868" y="3591063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66687" y="47017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9287" y="40794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26868" y="3205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6687" y="418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50868" y="3697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9687" y="39927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24087" y="39259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6687" y="3722726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61987" y="454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98468" y="468920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37987" y="344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26868" y="38434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80287" y="362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05565" y="32348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99687" y="43969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4987" y="446459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37024" y="43435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767987" y="40891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27087" y="47917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7817" y="373418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5887" y="349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78087" y="327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29268" y="358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18468" y="364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6068" y="40275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523882" y="420429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50487" y="4779201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887" y="2703604"/>
            <a:ext cx="39243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X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Down Arrow 78"/>
          <p:cNvSpPr/>
          <p:nvPr/>
        </p:nvSpPr>
        <p:spPr>
          <a:xfrm rot="5400000">
            <a:off x="4302352" y="3365848"/>
            <a:ext cx="574203" cy="1227384"/>
          </a:xfrm>
          <a:prstGeom prst="downArrow">
            <a:avLst>
              <a:gd name="adj1" fmla="val 50000"/>
              <a:gd name="adj2" fmla="val 51253"/>
            </a:avLst>
          </a:prstGeom>
          <a:gradFill flip="none" rotWithShape="1">
            <a:gsLst>
              <a:gs pos="0">
                <a:schemeClr val="tx2"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116193" y="3140275"/>
            <a:ext cx="1689606" cy="1552858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  <a:effectLst>
            <a:outerShdw blurRad="38100" dist="25400" dir="6600000" sx="101000" sy="101000" algn="tl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28028" y="3249028"/>
            <a:ext cx="1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Migrants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284690" y="3171855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591871" y="435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622854" y="34766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151590" y="3674694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927654" y="3781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411690" y="4723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500590" y="439319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43090" y="44335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262590" y="441796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321090" y="32944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497790" y="392530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7011889" y="469585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5642490" y="326185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7329390" y="382480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830790" y="482984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6120799" y="355982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5956690" y="47858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7151590" y="411917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8291471" y="444820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5687790" y="4723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7293490" y="31823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333290" y="4190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6920790" y="382709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418290" y="47339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718690" y="399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7418290" y="4464294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191889" y="48298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808690" y="43010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229990" y="389683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781090" y="46144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762290" y="34004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8677790" y="423340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7293490" y="344121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824690" y="4391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8531671" y="3400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129490" y="46958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113490" y="44278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589671" y="3199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506090" y="354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309490" y="4183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268866" y="4779201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734690" y="401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462490" y="398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320254" y="392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8469271" y="48239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5532854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624790" y="45434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8049990" y="445627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7100790" y="343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589671" y="3837594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543090" y="361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898690" y="322809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194690" y="427706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203145" y="392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957790" y="44587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231690" y="355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30790" y="4083294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789890" y="47858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962643" y="4188109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869990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969890" y="39476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088866" y="32856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540890" y="327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7827639" y="312364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192071" y="35771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531671" y="36544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647639" y="456830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049990" y="3296655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8711671" y="401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605427" y="315979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459690" y="40829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6513290" y="477331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048153" y="2697716"/>
            <a:ext cx="385071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Z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72435" y="1820562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     q=0.4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231690" y="1820562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0.8    q=0.2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6202595" y="5079716"/>
            <a:ext cx="2855608" cy="1765805"/>
            <a:chOff x="5065262" y="2117651"/>
            <a:chExt cx="3418338" cy="2113777"/>
          </a:xfrm>
        </p:grpSpPr>
        <p:sp>
          <p:nvSpPr>
            <p:cNvPr id="206" name="Rectangle 205"/>
            <p:cNvSpPr/>
            <p:nvPr/>
          </p:nvSpPr>
          <p:spPr>
            <a:xfrm>
              <a:off x="5065262" y="2233000"/>
              <a:ext cx="180000" cy="180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5065262" y="2666983"/>
              <a:ext cx="180000" cy="1800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5448300" y="3045517"/>
              <a:ext cx="3035300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homozygotes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major allele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448300" y="2117651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Male</a:t>
              </a:r>
            </a:p>
          </p:txBody>
        </p:sp>
        <p:sp>
          <p:nvSpPr>
            <p:cNvPr id="210" name="Diamond 209"/>
            <p:cNvSpPr/>
            <p:nvPr/>
          </p:nvSpPr>
          <p:spPr>
            <a:xfrm>
              <a:off x="5065262" y="3147383"/>
              <a:ext cx="180000" cy="1800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1" name="Diamond 210"/>
            <p:cNvSpPr/>
            <p:nvPr/>
          </p:nvSpPr>
          <p:spPr>
            <a:xfrm>
              <a:off x="5065262" y="3569958"/>
              <a:ext cx="180000" cy="180000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461000" y="3460234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heterozygotes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461000" y="2563268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Female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461000" y="3863000"/>
              <a:ext cx="3022600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homozygotes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minor allele</a:t>
              </a:r>
            </a:p>
          </p:txBody>
        </p:sp>
        <p:sp>
          <p:nvSpPr>
            <p:cNvPr id="215" name="Diamond 214"/>
            <p:cNvSpPr/>
            <p:nvPr/>
          </p:nvSpPr>
          <p:spPr>
            <a:xfrm>
              <a:off x="5065262" y="3949700"/>
              <a:ext cx="180000" cy="180000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17" name="Oval 216"/>
          <p:cNvSpPr/>
          <p:nvPr/>
        </p:nvSpPr>
        <p:spPr>
          <a:xfrm>
            <a:off x="3843692" y="4409168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2727087" y="447587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2949268" y="3228092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2926681" y="42196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2782407" y="40135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3281157" y="451233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3542921" y="480581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2443179" y="3476868"/>
            <a:ext cx="1689606" cy="1552858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909" y="5121958"/>
            <a:ext cx="5823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migrants move into a new population, in the next generation they will choose mates from the new group.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each parent is homozygous for a different allele, then all of their children will be heterozygous.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population is not at equilibrium.</a:t>
            </a:r>
          </a:p>
        </p:txBody>
      </p:sp>
    </p:spTree>
    <p:extLst>
      <p:ext uri="{BB962C8B-B14F-4D97-AF65-F5344CB8AC3E}">
        <p14:creationId xmlns:p14="http://schemas.microsoft.com/office/powerpoint/2010/main" val="3188699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5048154" y="2727355"/>
            <a:ext cx="3850718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III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8887" y="2733243"/>
            <a:ext cx="3924300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787" y="315979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10887" y="32348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6687" y="34825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51687" y="41788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1487" y="3787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887" y="4729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687" y="435467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80287" y="443942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99787" y="459395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58287" y="321951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34987" y="393119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9086" y="470174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1487" y="342539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653087" y="3172217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62787" y="3479861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9787" y="368058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93887" y="47917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88787" y="412506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4987" y="47293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30687" y="31882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50687" y="44350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57987" y="383298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228492" y="47398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53687" y="40444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572" y="449327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40487" y="39430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45887" y="43069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67187" y="39027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718287" y="462036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699487" y="3510248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614987" y="423929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16068" y="33003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468868" y="3591063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66687" y="47017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9287" y="40794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26868" y="3205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6687" y="418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50868" y="3697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9687" y="39927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24087" y="39259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6687" y="3722726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61987" y="454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98468" y="468920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37987" y="344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26868" y="38434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80287" y="362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05565" y="32348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99687" y="43969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37024" y="43435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767987" y="40891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27087" y="47917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7817" y="373418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5887" y="349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78087" y="327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29268" y="358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18468" y="364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6068" y="40275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523882" y="420429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50487" y="4779201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887" y="2703604"/>
            <a:ext cx="39243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X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Down Arrow 78"/>
          <p:cNvSpPr/>
          <p:nvPr/>
        </p:nvSpPr>
        <p:spPr>
          <a:xfrm rot="5400000">
            <a:off x="4302352" y="3365848"/>
            <a:ext cx="574203" cy="1227384"/>
          </a:xfrm>
          <a:prstGeom prst="downArrow">
            <a:avLst>
              <a:gd name="adj1" fmla="val 50000"/>
              <a:gd name="adj2" fmla="val 51253"/>
            </a:avLst>
          </a:prstGeom>
          <a:gradFill flip="none" rotWithShape="1">
            <a:gsLst>
              <a:gs pos="0">
                <a:schemeClr val="tx2"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116193" y="3140275"/>
            <a:ext cx="1689606" cy="1552858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  <a:effectLst>
            <a:outerShdw blurRad="38100" dist="25400" dir="6600000" sx="101000" sy="101000" algn="tl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28028" y="3249028"/>
            <a:ext cx="1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Migrants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284690" y="3171855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591871" y="435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622854" y="34766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151590" y="3674694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927654" y="3781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411690" y="4723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500590" y="439319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43090" y="44335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262590" y="441796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321090" y="32944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497790" y="392530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7011889" y="469585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5642490" y="326185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7329390" y="382480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830790" y="482984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6120799" y="355982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5956690" y="47858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7151590" y="411917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8291471" y="444820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5687790" y="4723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7293490" y="31823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333290" y="4190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6920790" y="382709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418290" y="47339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718690" y="399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7418290" y="4464294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191889" y="48298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808690" y="43010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229990" y="389683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781090" y="46144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762290" y="34004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8677790" y="423340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7293490" y="344121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824690" y="4391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8531671" y="3400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129490" y="46958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113490" y="44278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589671" y="3199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506090" y="354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309490" y="4183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268866" y="4779201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734690" y="401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462490" y="398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320254" y="392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8469271" y="48239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5532854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624790" y="45434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8049990" y="445627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7100790" y="343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589671" y="3837594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543090" y="361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898690" y="322809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194690" y="427706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203145" y="392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957790" y="44587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231690" y="355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30790" y="4083294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789890" y="47858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962643" y="4188109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869990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969890" y="39476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088866" y="32856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540890" y="327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7827639" y="312364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192071" y="35771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531671" y="36544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647639" y="456830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049990" y="3296655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8711671" y="401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605427" y="315979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459690" y="40829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6513290" y="477331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048153" y="2697716"/>
            <a:ext cx="385071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Z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653687" y="2357417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 q=0.4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074858" y="2325151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0.8 q=0.2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6202595" y="5079716"/>
            <a:ext cx="2855608" cy="1765805"/>
            <a:chOff x="5065262" y="2117651"/>
            <a:chExt cx="3418338" cy="2113777"/>
          </a:xfrm>
        </p:grpSpPr>
        <p:sp>
          <p:nvSpPr>
            <p:cNvPr id="206" name="Rectangle 205"/>
            <p:cNvSpPr/>
            <p:nvPr/>
          </p:nvSpPr>
          <p:spPr>
            <a:xfrm>
              <a:off x="5065262" y="2233000"/>
              <a:ext cx="180000" cy="180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5065262" y="2666983"/>
              <a:ext cx="180000" cy="1800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5448300" y="3045517"/>
              <a:ext cx="3035300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homozygotes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major allele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448300" y="2117651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Male</a:t>
              </a:r>
            </a:p>
          </p:txBody>
        </p:sp>
        <p:sp>
          <p:nvSpPr>
            <p:cNvPr id="210" name="Diamond 209"/>
            <p:cNvSpPr/>
            <p:nvPr/>
          </p:nvSpPr>
          <p:spPr>
            <a:xfrm>
              <a:off x="5065262" y="3147383"/>
              <a:ext cx="180000" cy="1800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1" name="Diamond 210"/>
            <p:cNvSpPr/>
            <p:nvPr/>
          </p:nvSpPr>
          <p:spPr>
            <a:xfrm>
              <a:off x="5065262" y="3569958"/>
              <a:ext cx="180000" cy="180000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461000" y="3460234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heterozygotes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461000" y="2563268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Female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461000" y="3863000"/>
              <a:ext cx="3022600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homozygotes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minor allele</a:t>
              </a:r>
            </a:p>
          </p:txBody>
        </p:sp>
        <p:sp>
          <p:nvSpPr>
            <p:cNvPr id="215" name="Diamond 214"/>
            <p:cNvSpPr/>
            <p:nvPr/>
          </p:nvSpPr>
          <p:spPr>
            <a:xfrm>
              <a:off x="5065262" y="3949700"/>
              <a:ext cx="180000" cy="180000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17" name="Oval 216"/>
          <p:cNvSpPr/>
          <p:nvPr/>
        </p:nvSpPr>
        <p:spPr>
          <a:xfrm>
            <a:off x="3843692" y="4409168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2727087" y="447587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2949268" y="3228092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2926681" y="42196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2782407" y="40135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3281157" y="451233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3542921" y="480581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2443179" y="3476868"/>
            <a:ext cx="1689606" cy="1552858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909" y="5087323"/>
            <a:ext cx="582374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 single episode of migration occurs, the first generation has many heterozygotes.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 a second generation of random mating, genotype frequencies return to HWE.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Thus, if we observe an excess of heterozygotes recent migration has taken place, or is ongoing.</a:t>
            </a:r>
          </a:p>
        </p:txBody>
      </p:sp>
    </p:spTree>
    <p:extLst>
      <p:ext uri="{BB962C8B-B14F-4D97-AF65-F5344CB8AC3E}">
        <p14:creationId xmlns:p14="http://schemas.microsoft.com/office/powerpoint/2010/main" val="1209382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IV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4" y="1746512"/>
            <a:ext cx="8614708" cy="724305"/>
          </a:xfrm>
          <a:prstGeom prst="rect">
            <a:avLst/>
          </a:prstGeom>
          <a:noFill/>
          <a:ln w="57150">
            <a:noFill/>
          </a:ln>
        </p:spPr>
        <p:txBody>
          <a:bodyPr wrap="square" lIns="72000" tIns="187200" rIns="72000" bIns="1872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Wahlund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: Deficiency in Heterozygotes due to Sub-Structure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8887" y="2733243"/>
            <a:ext cx="3924300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787" y="315979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10887" y="32348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6687" y="34825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51687" y="41788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1487" y="3787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887" y="4729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687" y="435467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80287" y="443942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99787" y="459395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9086" y="470174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1487" y="342539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62787" y="3479861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9787" y="368058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93887" y="47917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88787" y="412506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228668" y="445409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4987" y="47293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30687" y="31882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50687" y="44350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57987" y="383298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53687" y="40444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355487" y="44701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40487" y="39430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45887" y="43069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67187" y="39027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718287" y="462036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699487" y="34063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761887" y="43969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704987" y="351881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66687" y="47017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26868" y="3205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6687" y="418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50868" y="3697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9687" y="39927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24087" y="39259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06468" y="48298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6687" y="3722726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98468" y="468920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37987" y="344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80287" y="362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05565" y="32348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99687" y="43969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4987" y="446459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87187" y="42169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07187" y="37227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5887" y="349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78087" y="327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29268" y="358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468868" y="36603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050687" y="364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87187" y="33025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6068" y="40275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078468" y="42699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50487" y="4779201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887" y="2703604"/>
            <a:ext cx="39243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X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230687" y="3072935"/>
            <a:ext cx="2042500" cy="1997107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  <a:effectLst>
            <a:outerShdw blurRad="38100" dist="25400" dir="6600000" sx="101000" sy="101000" algn="tl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016068" y="318824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410687" y="3526700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2870750" y="462036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672987" y="4162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2321787" y="4162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2609487" y="48239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558868" y="444992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2879487" y="39476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498613" y="389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863668" y="433788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514448" y="393119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582987" y="45399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3342920" y="320198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075596" y="3200677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 q=0.4</a:t>
            </a:r>
          </a:p>
        </p:txBody>
      </p:sp>
      <p:sp>
        <p:nvSpPr>
          <p:cNvPr id="179" name="Oval 178"/>
          <p:cNvSpPr/>
          <p:nvPr/>
        </p:nvSpPr>
        <p:spPr>
          <a:xfrm>
            <a:off x="3653543" y="469468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3711268" y="321692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95091" y="2597727"/>
            <a:ext cx="40293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say we sample a population and calculate the genotype frequencies.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expect: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0.6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0.36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 AA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2pq = 2*0.6*0.4 = 0.48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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0.4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0.16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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We observe: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 = 0.52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 = 0.10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 = 0.38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8887" y="5195455"/>
            <a:ext cx="424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there is sub-structure, we are artificially pooling two populations. These sub-populations are not mating randomly and accumulate different allele frequencies.  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926647" y="4125065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1805565" y="4078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266" y="1708251"/>
            <a:ext cx="849198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Hardy Weinberg Principle: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a variant is in Hardy Weinberg Equilibrium, allele and genotype frequencies will not change across generations.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Assumptions: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Infinite, diploid and randomly mating population.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Disruptive factors: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Selection, migration, mutation, substructure.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significance test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to determine whether a variant is under Hardy Weinberg equilibrium is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Chi-Squared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Migration (sometimes referred to as admixture)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 disrupt Hardy Weinberg equilibrium and eventually end up by homogenizing allele frequencies between two different populations.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 disrupt Hardy Weinberg equilibrium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 se.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Depending on the selection forces, different effect will be detected in terms of genotype frequencies.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854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15"/>
              </a:spcBef>
            </a:pPr>
            <a:r>
              <a:rPr spc="-40" dirty="0"/>
              <a:t>General PLINK notation  </a:t>
            </a:r>
            <a:r>
              <a:rPr spc="-35" dirty="0"/>
              <a:t>Manipulating</a:t>
            </a:r>
            <a:r>
              <a:rPr spc="-10" dirty="0"/>
              <a:t> </a:t>
            </a:r>
            <a:r>
              <a:rPr spc="-6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1639607"/>
            <a:ext cx="8161655" cy="97409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plink --bfile mybinaryfile</a:t>
            </a:r>
            <a:r>
              <a:rPr kumimoji="0" sz="2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&lt;DO_STUFF&gt;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599565" marR="0" lvl="0" indent="0" algn="l" defTabSz="4572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--make-bed --out &lt;OUT_PLINK</a:t>
            </a:r>
            <a:r>
              <a:rPr kumimoji="0" sz="2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FILE&gt;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029" y="4472929"/>
            <a:ext cx="8423910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725" marR="0" lvl="0" indent="-2813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667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 out SNPs with genotype frequencies which exceed a Hardy-Weinberg p-value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plink --bfile </a:t>
            </a:r>
            <a:r>
              <a:rPr kumimoji="0" sz="24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4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hwe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0.0001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--make-bed --out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mybinaryfile_specsnps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0448" y="2634132"/>
            <a:ext cx="171450" cy="645160"/>
          </a:xfrm>
          <a:custGeom>
            <a:avLst/>
            <a:gdLst/>
            <a:ahLst/>
            <a:cxnLst/>
            <a:rect l="l" t="t" r="r" b="b"/>
            <a:pathLst>
              <a:path w="171450" h="645160">
                <a:moveTo>
                  <a:pt x="85573" y="0"/>
                </a:moveTo>
                <a:lnTo>
                  <a:pt x="2439" y="142519"/>
                </a:lnTo>
                <a:lnTo>
                  <a:pt x="0" y="149675"/>
                </a:lnTo>
                <a:lnTo>
                  <a:pt x="477" y="156962"/>
                </a:lnTo>
                <a:lnTo>
                  <a:pt x="3650" y="163539"/>
                </a:lnTo>
                <a:lnTo>
                  <a:pt x="9297" y="168567"/>
                </a:lnTo>
                <a:lnTo>
                  <a:pt x="16459" y="171008"/>
                </a:lnTo>
                <a:lnTo>
                  <a:pt x="23747" y="170534"/>
                </a:lnTo>
                <a:lnTo>
                  <a:pt x="30325" y="167361"/>
                </a:lnTo>
                <a:lnTo>
                  <a:pt x="35357" y="161709"/>
                </a:lnTo>
                <a:lnTo>
                  <a:pt x="66523" y="108280"/>
                </a:lnTo>
                <a:lnTo>
                  <a:pt x="66523" y="645160"/>
                </a:lnTo>
                <a:lnTo>
                  <a:pt x="104623" y="645160"/>
                </a:lnTo>
                <a:lnTo>
                  <a:pt x="104623" y="108280"/>
                </a:lnTo>
                <a:lnTo>
                  <a:pt x="135789" y="161709"/>
                </a:lnTo>
                <a:lnTo>
                  <a:pt x="140822" y="167361"/>
                </a:lnTo>
                <a:lnTo>
                  <a:pt x="147400" y="170534"/>
                </a:lnTo>
                <a:lnTo>
                  <a:pt x="154688" y="171008"/>
                </a:lnTo>
                <a:lnTo>
                  <a:pt x="161849" y="168567"/>
                </a:lnTo>
                <a:lnTo>
                  <a:pt x="167497" y="163539"/>
                </a:lnTo>
                <a:lnTo>
                  <a:pt x="170670" y="156962"/>
                </a:lnTo>
                <a:lnTo>
                  <a:pt x="171147" y="149675"/>
                </a:lnTo>
                <a:lnTo>
                  <a:pt x="168707" y="142519"/>
                </a:lnTo>
                <a:lnTo>
                  <a:pt x="8557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249" y="3279292"/>
            <a:ext cx="3297554" cy="758028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 marR="0" lvl="0" indent="0" algn="l" defTabSz="457200" rtl="0" eaLnBrk="1" fontAlgn="auto" latinLnBrk="0" hangingPunct="1">
              <a:lnSpc>
                <a:spcPts val="2875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Tells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plink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0495" marR="0" lvl="0" indent="0" algn="l" defTabSz="4572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binary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bed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64913" y="2601848"/>
            <a:ext cx="3103880" cy="1508760"/>
            <a:chOff x="4664913" y="2601848"/>
            <a:chExt cx="3103880" cy="1508760"/>
          </a:xfrm>
        </p:grpSpPr>
        <p:sp>
          <p:nvSpPr>
            <p:cNvPr id="8" name="object 8"/>
            <p:cNvSpPr/>
            <p:nvPr/>
          </p:nvSpPr>
          <p:spPr>
            <a:xfrm>
              <a:off x="4664913" y="2601848"/>
              <a:ext cx="1885314" cy="695960"/>
            </a:xfrm>
            <a:custGeom>
              <a:avLst/>
              <a:gdLst/>
              <a:ahLst/>
              <a:cxnLst/>
              <a:rect l="l" t="t" r="r" b="b"/>
              <a:pathLst>
                <a:path w="1885315" h="695960">
                  <a:moveTo>
                    <a:pt x="169348" y="17"/>
                  </a:moveTo>
                  <a:lnTo>
                    <a:pt x="161785" y="0"/>
                  </a:lnTo>
                  <a:lnTo>
                    <a:pt x="0" y="32346"/>
                  </a:lnTo>
                  <a:lnTo>
                    <a:pt x="107797" y="157251"/>
                  </a:lnTo>
                  <a:lnTo>
                    <a:pt x="113773" y="161886"/>
                  </a:lnTo>
                  <a:lnTo>
                    <a:pt x="120818" y="163804"/>
                  </a:lnTo>
                  <a:lnTo>
                    <a:pt x="128067" y="162941"/>
                  </a:lnTo>
                  <a:lnTo>
                    <a:pt x="96215" y="85521"/>
                  </a:lnTo>
                  <a:lnTo>
                    <a:pt x="1872678" y="695464"/>
                  </a:lnTo>
                  <a:lnTo>
                    <a:pt x="1885048" y="659434"/>
                  </a:lnTo>
                  <a:lnTo>
                    <a:pt x="108597" y="49491"/>
                  </a:lnTo>
                  <a:lnTo>
                    <a:pt x="169252" y="37363"/>
                  </a:lnTo>
                  <a:lnTo>
                    <a:pt x="176228" y="34437"/>
                  </a:lnTo>
                  <a:lnTo>
                    <a:pt x="181365" y="29246"/>
                  </a:lnTo>
                  <a:lnTo>
                    <a:pt x="184183" y="22509"/>
                  </a:lnTo>
                  <a:lnTo>
                    <a:pt x="184200" y="14947"/>
                  </a:lnTo>
                  <a:lnTo>
                    <a:pt x="181280" y="7972"/>
                  </a:lnTo>
                  <a:lnTo>
                    <a:pt x="176088" y="2835"/>
                  </a:lnTo>
                  <a:lnTo>
                    <a:pt x="169348" y="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665002" y="3279294"/>
              <a:ext cx="3103880" cy="831215"/>
            </a:xfrm>
            <a:custGeom>
              <a:avLst/>
              <a:gdLst/>
              <a:ahLst/>
              <a:cxnLst/>
              <a:rect l="l" t="t" r="r" b="b"/>
              <a:pathLst>
                <a:path w="3103879" h="831214">
                  <a:moveTo>
                    <a:pt x="3103587" y="0"/>
                  </a:moveTo>
                  <a:lnTo>
                    <a:pt x="0" y="0"/>
                  </a:lnTo>
                  <a:lnTo>
                    <a:pt x="0" y="830996"/>
                  </a:lnTo>
                  <a:lnTo>
                    <a:pt x="3103587" y="830996"/>
                  </a:lnTo>
                  <a:lnTo>
                    <a:pt x="3103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65002" y="3279292"/>
            <a:ext cx="3103880" cy="831215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537210" marR="141605" lvl="0" indent="-471805" algn="l" defTabSz="457200" rtl="0" eaLnBrk="1" fontAlgn="auto" latinLnBrk="0" hangingPunct="1">
              <a:lnSpc>
                <a:spcPts val="287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Tells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plink the name  of the new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6122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figure_03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0"/>
            <a:ext cx="6441133" cy="679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811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169" y="491797"/>
            <a:ext cx="7733225" cy="699422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15"/>
              </a:spcBef>
            </a:pPr>
            <a:r>
              <a:rPr lang="en-US" spc="-40" dirty="0"/>
              <a:t>Genotype Frequencies and HW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331596" y="1639607"/>
            <a:ext cx="8038681" cy="8912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48320" algn="l"/>
              </a:tabLst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plink --bfile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 &lt;DO_STUFF&gt;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--out</a:t>
            </a:r>
            <a:r>
              <a:rPr kumimoji="0" sz="2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&lt;OUT_ANALYSIS_FILE&gt;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1596" y="2895091"/>
            <a:ext cx="8390373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  <a:hlinkClick r:id="rId2"/>
              </a:rPr>
              <a:t>https://www.cog-genomics.org/plink/1.9/filter#hwe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https://www.cog-genomics.org/plink/1.9/basic_stats#hardy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plink --bfile </a:t>
            </a:r>
            <a:r>
              <a:rPr kumimoji="0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</a:t>
            </a:r>
            <a:r>
              <a:rPr kumimoji="0" sz="2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2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hardy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--out</a:t>
            </a:r>
            <a:r>
              <a:rPr kumimoji="0" sz="2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binaryfile_hwgenotypes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47080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169" y="491797"/>
            <a:ext cx="7733225" cy="699422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15"/>
              </a:spcBef>
            </a:pPr>
            <a:r>
              <a:rPr lang="en-US" spc="-40" dirty="0"/>
              <a:t>Genotype Frequencies and HW</a:t>
            </a:r>
            <a:endParaRPr spc="-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EBB2D-373A-8E45-ADB9-C5DAC77A9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5" r="27144" b="10354"/>
          <a:stretch/>
        </p:blipFill>
        <p:spPr>
          <a:xfrm>
            <a:off x="218788" y="970461"/>
            <a:ext cx="6710269" cy="525449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3788DB1-56FC-A649-B094-511A4145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85" y="1696303"/>
            <a:ext cx="3099746" cy="1374887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419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675390-0749-974A-BD58-205ED96317A7}"/>
              </a:ext>
            </a:extLst>
          </p:cNvPr>
          <p:cNvSpPr txBox="1"/>
          <p:nvPr/>
        </p:nvSpPr>
        <p:spPr>
          <a:xfrm>
            <a:off x="1577591" y="2703007"/>
            <a:ext cx="6320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 Extra Hardy-Weinberg Example</a:t>
            </a:r>
          </a:p>
        </p:txBody>
      </p:sp>
    </p:spTree>
    <p:extLst>
      <p:ext uri="{BB962C8B-B14F-4D97-AF65-F5344CB8AC3E}">
        <p14:creationId xmlns:p14="http://schemas.microsoft.com/office/powerpoint/2010/main" val="4213018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 SNP (rs9315851) genotyped in 226 CEU individuals shows a distribution as below. Is this SNP in Hardy-Weinberg equilibrium in this population?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81075" y="3863181"/>
          <a:ext cx="6834188" cy="221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7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4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Counts of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4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4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4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606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Step1: calculate allele freq.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Let’s define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as freq. of C,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as freq. of  T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(2*CC + CT ) / (2 * (CC+CT+TT)) = </a:t>
            </a:r>
          </a:p>
          <a:p>
            <a:pPr marL="0" indent="0">
              <a:buNone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		(2*124 + 84) / (2 * 226) = 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0.735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two ways of calculating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</a:p>
          <a:p>
            <a:pPr>
              <a:buFont typeface="Wingdings" charset="2"/>
              <a:buChar char="Ø"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400050" lvl="1" indent="0">
              <a:buNone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1)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1-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0.265</a:t>
            </a:r>
          </a:p>
          <a:p>
            <a:pPr marL="400050" lvl="1" indent="0">
              <a:buNone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2)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(CT+2*TT) / 2*[(CC+CT+TT)]= 0.265</a:t>
            </a:r>
          </a:p>
          <a:p>
            <a:pPr>
              <a:buFont typeface="Wingdings" charset="2"/>
              <a:buChar char="Ø"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buNone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0392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 2: calculate expected genotype counts under HWE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Under HWE, according to the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and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we have, the genotype counts are expected to be 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CC%: 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0.54 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    counts: </a:t>
            </a:r>
            <a:r>
              <a:rPr lang="en-US" i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baseline="300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 = 0.54 * 226 = 121.9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CT%: 2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0.39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    counts: 2</a:t>
            </a:r>
            <a:r>
              <a:rPr lang="en-US" i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pq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 = 0.39 * 226 = 88.1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TT%: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0.07</a:t>
            </a:r>
          </a:p>
          <a:p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counts: </a:t>
            </a:r>
            <a:r>
              <a:rPr lang="en-US" i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baseline="300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 = 0.07 * 226 = 15.9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921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 4: Χ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Can we reject the Null hypothesis( that they are under HW) ?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Remember: 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CC: (124 – 121.9)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/ 121.9 = 0.035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CT: (84 – 88.1)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/ 88.1 = 0.195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TT: (18 – 15.9)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/ 15.9 = 0.269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Our test statistic (Χ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 is the sum of above: 0.498978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59931" y="2094972"/>
          <a:ext cx="26241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58900" imgH="457200" progId="Equation.3">
                  <p:embed/>
                </p:oleObj>
              </mc:Choice>
              <mc:Fallback>
                <p:oleObj name="Equation" r:id="rId2" imgW="13589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59931" y="2094972"/>
                        <a:ext cx="2624138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83120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Step4 :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Looking up the Χ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table (a standard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quantile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– probability table)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0896" y="6071210"/>
            <a:ext cx="668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Chi-square: 0.498978, so the p value is between 0.25 and 0.5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758773"/>
            <a:ext cx="7747000" cy="199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636" y="3639547"/>
            <a:ext cx="7722158" cy="2323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9588" y="3871898"/>
            <a:ext cx="0" cy="2154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EF3352-5D65-7949-8E71-E59536EA9793}"/>
              </a:ext>
            </a:extLst>
          </p:cNvPr>
          <p:cNvSpPr txBox="1"/>
          <p:nvPr/>
        </p:nvSpPr>
        <p:spPr>
          <a:xfrm>
            <a:off x="7151082" y="5081533"/>
            <a:ext cx="1760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Χ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&gt; 3.84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Wingdings" pitchFamily="2" charset="2"/>
              </a:rPr>
              <a:t> p &lt; 0.05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23EFB-38CD-7E4B-B006-9BB06FAD1887}"/>
              </a:ext>
            </a:extLst>
          </p:cNvPr>
          <p:cNvSpPr txBox="1"/>
          <p:nvPr/>
        </p:nvSpPr>
        <p:spPr>
          <a:xfrm>
            <a:off x="3067862" y="5081533"/>
            <a:ext cx="1760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Χ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&lt; 3.84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Wingdings" pitchFamily="2" charset="2"/>
              </a:rPr>
              <a:t> p &gt; 0.05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1536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 5 : Give your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Since p&gt;0.05 for the Chi-square test, the deviation of observed genotype frequency from expected one is likely to happen by chance, hence we are unable to reject Null hypothesis.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 a more simplified yet statistically less precise statement: </a:t>
            </a:r>
          </a:p>
          <a:p>
            <a:pPr lvl="1"/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genotypes are in HWE.</a:t>
            </a:r>
          </a:p>
        </p:txBody>
      </p:sp>
    </p:spTree>
    <p:extLst>
      <p:ext uri="{BB962C8B-B14F-4D97-AF65-F5344CB8AC3E}">
        <p14:creationId xmlns:p14="http://schemas.microsoft.com/office/powerpoint/2010/main" val="2513230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figure_04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79400"/>
            <a:ext cx="5697538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22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figure_05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59" y="0"/>
            <a:ext cx="385924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599" y="1073875"/>
            <a:ext cx="51532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b="1" dirty="0">
                <a:latin typeface="Arial"/>
                <a:cs typeface="Arial"/>
              </a:rPr>
              <a:t>What are the processes the create genetic diversity and how do patterns of genetic diversity change?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Mutation</a:t>
            </a:r>
            <a:r>
              <a:rPr lang="en-US" sz="2000" dirty="0">
                <a:latin typeface="Arial"/>
                <a:cs typeface="Arial"/>
              </a:rPr>
              <a:t> – raw source of new alleles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Migration</a:t>
            </a:r>
            <a:r>
              <a:rPr lang="en-US" sz="2000" dirty="0">
                <a:latin typeface="Arial"/>
                <a:cs typeface="Arial"/>
              </a:rPr>
              <a:t> – increases diversity by bringing in alleles from a separate population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Natural selection </a:t>
            </a:r>
            <a:r>
              <a:rPr lang="en-US" sz="2000" dirty="0">
                <a:latin typeface="Arial"/>
                <a:cs typeface="Arial"/>
              </a:rPr>
              <a:t>– changes frequency of alleles in a population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>
                <a:latin typeface="Arial"/>
                <a:cs typeface="Arial"/>
              </a:rPr>
              <a:t>Positive selection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>
                <a:latin typeface="Arial"/>
                <a:cs typeface="Arial"/>
              </a:rPr>
              <a:t>Purifying selection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Genetic drift </a:t>
            </a:r>
            <a:r>
              <a:rPr lang="en-US" sz="2000" dirty="0">
                <a:latin typeface="Arial"/>
                <a:cs typeface="Arial"/>
              </a:rPr>
              <a:t>– Populations are finite and hence due to random sampling of alleles from generation to generation, there can be changes in allele frequency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3ECCCD-8481-FC40-B040-A1057FB05A6B}"/>
              </a:ext>
            </a:extLst>
          </p:cNvPr>
          <p:cNvSpPr txBox="1">
            <a:spLocks/>
          </p:cNvSpPr>
          <p:nvPr/>
        </p:nvSpPr>
        <p:spPr>
          <a:xfrm>
            <a:off x="304795" y="106434"/>
            <a:ext cx="7620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600" dirty="0">
                <a:latin typeface="Century Gothic" panose="020B0502020202020204" pitchFamily="34" charset="0"/>
              </a:rPr>
              <a:t>Population Genetics</a:t>
            </a:r>
          </a:p>
        </p:txBody>
      </p:sp>
    </p:spTree>
    <p:extLst>
      <p:ext uri="{BB962C8B-B14F-4D97-AF65-F5344CB8AC3E}">
        <p14:creationId xmlns:p14="http://schemas.microsoft.com/office/powerpoint/2010/main" val="213560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45C0-4CCA-21D5-38B0-D552B161A23B}"/>
              </a:ext>
            </a:extLst>
          </p:cNvPr>
          <p:cNvSpPr txBox="1">
            <a:spLocks/>
          </p:cNvSpPr>
          <p:nvPr/>
        </p:nvSpPr>
        <p:spPr>
          <a:xfrm>
            <a:off x="367857" y="379703"/>
            <a:ext cx="7620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600" dirty="0">
                <a:latin typeface="Century Gothic" panose="020B0502020202020204" pitchFamily="34" charset="0"/>
              </a:rPr>
              <a:t>What is a Population?</a:t>
            </a:r>
          </a:p>
        </p:txBody>
      </p:sp>
    </p:spTree>
    <p:extLst>
      <p:ext uri="{BB962C8B-B14F-4D97-AF65-F5344CB8AC3E}">
        <p14:creationId xmlns:p14="http://schemas.microsoft.com/office/powerpoint/2010/main" val="64785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3734</TotalTime>
  <Words>3830</Words>
  <Application>Microsoft Macintosh PowerPoint</Application>
  <PresentationFormat>On-screen Show (4:3)</PresentationFormat>
  <Paragraphs>795</Paragraphs>
  <Slides>68</Slides>
  <Notes>21</Notes>
  <HiddenSlides>9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9" baseType="lpstr">
      <vt:lpstr>Arial</vt:lpstr>
      <vt:lpstr>Calibri</vt:lpstr>
      <vt:lpstr>Cambria Math</vt:lpstr>
      <vt:lpstr>Century Gothic</vt:lpstr>
      <vt:lpstr>Courier</vt:lpstr>
      <vt:lpstr>Courier New</vt:lpstr>
      <vt:lpstr>Gill Sans</vt:lpstr>
      <vt:lpstr>Helvetica</vt:lpstr>
      <vt:lpstr>Wingdings</vt:lpstr>
      <vt:lpstr>Office Theme</vt:lpstr>
      <vt:lpstr>Equation</vt:lpstr>
      <vt:lpstr>Week 1: SNPs, Heterozygosity </vt:lpstr>
      <vt:lpstr>getting DNA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Heterozygosity</vt:lpstr>
      <vt:lpstr>Heterozygosity</vt:lpstr>
      <vt:lpstr>Heterozygosity</vt:lpstr>
      <vt:lpstr>PowerPoint Presentation</vt:lpstr>
      <vt:lpstr>PowerPoint Presentation</vt:lpstr>
      <vt:lpstr>PowerPoint Presentation</vt:lpstr>
      <vt:lpstr>PowerPoint Presentation</vt:lpstr>
      <vt:lpstr>Drift occurs in Finite Populations</vt:lpstr>
      <vt:lpstr>If the parental population is finite, allele frequencies can change in a generation.</vt:lpstr>
      <vt:lpstr>Heterozygosity declines in a finite population</vt:lpstr>
      <vt:lpstr>PowerPoint Presentation</vt:lpstr>
      <vt:lpstr>Common PLINK Quality Control flags</vt:lpstr>
      <vt:lpstr>SNP Arrays</vt:lpstr>
      <vt:lpstr>Hardy Weinberg</vt:lpstr>
      <vt:lpstr>Hardy-Weinberg Equilibrium</vt:lpstr>
      <vt:lpstr>Hardy-Weinberg Equilibrium</vt:lpstr>
      <vt:lpstr>Hardy-Weinberg Equilibrium</vt:lpstr>
      <vt:lpstr>Hardy-Weinberg Equilibrium</vt:lpstr>
      <vt:lpstr>Hardy Weinberg Framework</vt:lpstr>
      <vt:lpstr>Hardy Weinberg Framework</vt:lpstr>
      <vt:lpstr>Hardy Weinberg Framework</vt:lpstr>
      <vt:lpstr>Hardy-Weinberg Principle </vt:lpstr>
      <vt:lpstr>Hardy-Weinberg Principle </vt:lpstr>
      <vt:lpstr>Probability</vt:lpstr>
      <vt:lpstr>Probability  Genotypes</vt:lpstr>
      <vt:lpstr>Probability  Genotypes</vt:lpstr>
      <vt:lpstr>Hardy-Weinberg Principle II</vt:lpstr>
      <vt:lpstr>Allele &amp; Genotype Frequencies</vt:lpstr>
      <vt:lpstr>Allele &amp; Genotype Frequencies</vt:lpstr>
      <vt:lpstr>Hardy-Weinberg Principle</vt:lpstr>
      <vt:lpstr>Hardy-Weinberg Principle</vt:lpstr>
      <vt:lpstr>Hardy-Weinberg Principle</vt:lpstr>
      <vt:lpstr>Hardy-Weinberg Principle</vt:lpstr>
      <vt:lpstr>Example:  genotype counts  allele frequencies</vt:lpstr>
      <vt:lpstr>Example:  genotype counts  allele frequencies</vt:lpstr>
      <vt:lpstr>Example:  genotype counts  allele frequencies</vt:lpstr>
      <vt:lpstr>Test a violation from HWE</vt:lpstr>
      <vt:lpstr>Significance test Hardy Weinberg I</vt:lpstr>
      <vt:lpstr>Significance test Hardy Weinberg II</vt:lpstr>
      <vt:lpstr>Interpret Chi-Squared (X2) Result</vt:lpstr>
      <vt:lpstr>Deviations from Hardy Weinberg</vt:lpstr>
      <vt:lpstr>Population size I</vt:lpstr>
      <vt:lpstr>HWE Disrupting factors I</vt:lpstr>
      <vt:lpstr>Migration 1</vt:lpstr>
      <vt:lpstr>Migration II</vt:lpstr>
      <vt:lpstr>Migration III</vt:lpstr>
      <vt:lpstr>Migration III</vt:lpstr>
      <vt:lpstr>Migration IV</vt:lpstr>
      <vt:lpstr>Key concepts</vt:lpstr>
      <vt:lpstr>General PLINK notation  Manipulating Data</vt:lpstr>
      <vt:lpstr>Genotype Frequencies and HW</vt:lpstr>
      <vt:lpstr>Genotype Frequencies and HW</vt:lpstr>
      <vt:lpstr>PowerPoint Presentation</vt:lpstr>
      <vt:lpstr>Example</vt:lpstr>
      <vt:lpstr>Step1: calculate allele freq.</vt:lpstr>
      <vt:lpstr>Step 2: calculate expected genotype counts under HWE</vt:lpstr>
      <vt:lpstr>Step 4: Χ2 test</vt:lpstr>
      <vt:lpstr>Step4 : cont.</vt:lpstr>
      <vt:lpstr>Step 5 : Give your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Sequencing</dc:title>
  <dc:creator>Dean Bobo</dc:creator>
  <cp:lastModifiedBy>Oshiomah Philip Oyageshio</cp:lastModifiedBy>
  <cp:revision>35</cp:revision>
  <dcterms:created xsi:type="dcterms:W3CDTF">2015-09-28T16:11:02Z</dcterms:created>
  <dcterms:modified xsi:type="dcterms:W3CDTF">2024-04-10T22:30:51Z</dcterms:modified>
</cp:coreProperties>
</file>